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Helvetica Neue"/>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i7CxwBBWq1BvlJUynWoipSvA3X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94A7B2-70C7-4853-AAEE-DB71935734A5}">
  <a:tblStyle styleId="{6594A7B2-70C7-4853-AAEE-DB71935734A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Calibri"/>
          <a:ea typeface="Calibri"/>
          <a:cs typeface="Calibri"/>
        </a:font>
        <a:schemeClr val="lt1"/>
      </a:tcTxStyle>
      <a:tcStyle>
        <a:fill>
          <a:solidFill>
            <a:schemeClr val="accent3"/>
          </a:solidFill>
        </a:fill>
      </a:tcStyle>
    </a:lastCol>
    <a:firstCol>
      <a:tcTxStyle b="on" i="off">
        <a:font>
          <a:latin typeface="Calibri"/>
          <a:ea typeface="Calibri"/>
          <a:cs typeface="Calibri"/>
        </a:font>
        <a:schemeClr val="lt1"/>
      </a:tcTxStyle>
      <a:tcStyle>
        <a:fill>
          <a:solidFill>
            <a:schemeClr val="accent3"/>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68de99c206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68de99c206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8de99c206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latin typeface="Helvetica Neue"/>
                <a:ea typeface="Helvetica Neue"/>
                <a:cs typeface="Helvetica Neue"/>
                <a:sym typeface="Helvetica Neue"/>
              </a:rPr>
              <a:t>We wanted to take another preliminary dive into the world of forecasting using our Prophet modeling. *Click* </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a:latin typeface="Helvetica Neue"/>
                <a:ea typeface="Helvetica Neue"/>
                <a:cs typeface="Helvetica Neue"/>
                <a:sym typeface="Helvetica Neue"/>
              </a:rPr>
              <a:t>We wanted to use known values from the same dataset to ‘check’ it’s accuracy. *Click* </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a:latin typeface="Helvetica Neue"/>
                <a:ea typeface="Helvetica Neue"/>
                <a:cs typeface="Helvetica Neue"/>
                <a:sym typeface="Helvetica Neue"/>
              </a:rPr>
              <a:t>We were very excited about the power of the tool when it was first tried on the our population dataframe. The forecast was very close. *Click*</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1000">
                <a:latin typeface="Helvetica Neue"/>
                <a:ea typeface="Helvetica Neue"/>
                <a:cs typeface="Helvetica Neue"/>
                <a:sym typeface="Helvetica Neue"/>
              </a:rPr>
              <a:t> And everyone can ‘take it to the bank that our model will successfully predict the correct population for Jan 2026 ;)*Click*</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a:latin typeface="Helvetica Neue"/>
                <a:ea typeface="Helvetica Neue"/>
                <a:cs typeface="Helvetica Neue"/>
                <a:sym typeface="Helvetica Neue"/>
              </a:rPr>
              <a:t>*Next Slide*</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276" name="Google Shape;276;g268de99c206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8f75d9bd3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8f75d9bd3_2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000">
                <a:latin typeface="Helvetica Neue"/>
                <a:ea typeface="Helvetica Neue"/>
                <a:cs typeface="Helvetica Neue"/>
                <a:sym typeface="Helvetica Neue"/>
              </a:rPr>
              <a:t>However, as we tried it with other datasets we found there was quite a mixed bag of performance between the known outcomes and the projected outcomes from our model. *click* </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1000">
                <a:latin typeface="Helvetica Neue"/>
                <a:ea typeface="Helvetica Neue"/>
                <a:cs typeface="Helvetica Neue"/>
                <a:sym typeface="Helvetica Neue"/>
              </a:rPr>
              <a:t>Unfortunately, our model missed badly with the interest rates. *click*</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1000">
                <a:latin typeface="Helvetica Neue"/>
                <a:ea typeface="Helvetica Neue"/>
                <a:cs typeface="Helvetica Neue"/>
                <a:sym typeface="Helvetica Neue"/>
              </a:rPr>
              <a:t>Upon exploring methods or formulas for evaluating the performance of the model, I applied the Mean Average Error to the model with mortgage rates, this value indicated that the average discrepancy throughout the model was ~1.29% *click*</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1000">
                <a:latin typeface="Helvetica Neue"/>
                <a:ea typeface="Helvetica Neue"/>
                <a:cs typeface="Helvetica Neue"/>
                <a:sym typeface="Helvetica Neue"/>
              </a:rPr>
              <a:t>After interacting with our datasets for the past two weeks we noticed areas where we may have compromised some of the data. Interpolations and not accounting for a variety of external factors obviously had a varying impact on the different datasets. </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1000">
                <a:latin typeface="Helvetica Neue"/>
                <a:ea typeface="Helvetica Neue"/>
                <a:cs typeface="Helvetica Neue"/>
                <a:sym typeface="Helvetica Neue"/>
              </a:rPr>
              <a:t>Ethan is here to more comprehensively discuss other data sources and elements to consider in this exploration. </a:t>
            </a:r>
            <a:endParaRPr sz="1000">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p>
        </p:txBody>
      </p:sp>
      <p:sp>
        <p:nvSpPr>
          <p:cNvPr id="290" name="Google Shape;290;g2b8f75d9bd3_2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8de99c206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268de99c206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8a29b0aec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8a29b0aec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68a29b0aec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88a222a1d_3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b88a222a1d_3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2b88a222a1d_3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8de99c20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68de99c20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8de99c20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8de99c206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268de99c206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8de99c206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268de99c206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b88a222a1d_3_21"/>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2b88a222a1d_3_21"/>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2b88a222a1d_3_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b88a222a1d_3_56"/>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2b88a222a1d_3_56"/>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2b88a222a1d_3_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2b88a222a1d_3_6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54" name="Shape 54"/>
        <p:cNvGrpSpPr/>
        <p:nvPr/>
      </p:nvGrpSpPr>
      <p:grpSpPr>
        <a:xfrm>
          <a:off x="0" y="0"/>
          <a:ext cx="0" cy="0"/>
          <a:chOff x="0" y="0"/>
          <a:chExt cx="0" cy="0"/>
        </a:xfrm>
      </p:grpSpPr>
      <p:sp>
        <p:nvSpPr>
          <p:cNvPr id="55" name="Google Shape;55;g2b88a222a1d_3_62"/>
          <p:cNvSpPr/>
          <p:nvPr/>
        </p:nvSpPr>
        <p:spPr>
          <a:xfrm rot="10800000">
            <a:off x="4517" y="4294256"/>
            <a:ext cx="12189000" cy="2586900"/>
          </a:xfrm>
          <a:prstGeom prst="rect">
            <a:avLst/>
          </a:prstGeom>
          <a:solidFill>
            <a:schemeClr val="lt1">
              <a:alpha val="9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 name="Google Shape;56;g2b88a222a1d_3_62"/>
          <p:cNvSpPr/>
          <p:nvPr/>
        </p:nvSpPr>
        <p:spPr>
          <a:xfrm rot="10800000">
            <a:off x="1476" y="4294256"/>
            <a:ext cx="12189000" cy="2586900"/>
          </a:xfrm>
          <a:prstGeom prst="rect">
            <a:avLst/>
          </a:prstGeom>
          <a:solidFill>
            <a:schemeClr val="lt1">
              <a:alpha val="9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 name="Google Shape;57;g2b88a222a1d_3_62"/>
          <p:cNvSpPr txBox="1"/>
          <p:nvPr>
            <p:ph type="ctrTitle"/>
          </p:nvPr>
        </p:nvSpPr>
        <p:spPr>
          <a:xfrm>
            <a:off x="422899" y="4476329"/>
            <a:ext cx="6467400" cy="15588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8" name="Google Shape;58;g2b88a222a1d_3_62"/>
          <p:cNvSpPr txBox="1"/>
          <p:nvPr>
            <p:ph idx="1" type="subTitle"/>
          </p:nvPr>
        </p:nvSpPr>
        <p:spPr>
          <a:xfrm>
            <a:off x="7096924" y="4476328"/>
            <a:ext cx="4047000" cy="15588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1000"/>
              </a:spcBef>
              <a:spcAft>
                <a:spcPts val="0"/>
              </a:spcAft>
              <a:buClr>
                <a:schemeClr val="dk1"/>
              </a:buClr>
              <a:buSzPts val="2800"/>
              <a:buNone/>
              <a:defRPr/>
            </a:lvl1pPr>
            <a:lvl2pPr lvl="1" rtl="0" algn="l">
              <a:lnSpc>
                <a:spcPct val="90000"/>
              </a:lnSpc>
              <a:spcBef>
                <a:spcPts val="1600"/>
              </a:spcBef>
              <a:spcAft>
                <a:spcPts val="0"/>
              </a:spcAft>
              <a:buClr>
                <a:schemeClr val="dk1"/>
              </a:buClr>
              <a:buSzPts val="1800"/>
              <a:buChar char="○"/>
              <a:defRPr/>
            </a:lvl2pPr>
            <a:lvl3pPr lvl="2" rtl="0" algn="l">
              <a:lnSpc>
                <a:spcPct val="90000"/>
              </a:lnSpc>
              <a:spcBef>
                <a:spcPts val="1600"/>
              </a:spcBef>
              <a:spcAft>
                <a:spcPts val="0"/>
              </a:spcAft>
              <a:buClr>
                <a:schemeClr val="dk1"/>
              </a:buClr>
              <a:buSzPts val="1800"/>
              <a:buChar char="■"/>
              <a:defRPr/>
            </a:lvl3pPr>
            <a:lvl4pPr lvl="3" rtl="0" algn="l">
              <a:lnSpc>
                <a:spcPct val="90000"/>
              </a:lnSpc>
              <a:spcBef>
                <a:spcPts val="1600"/>
              </a:spcBef>
              <a:spcAft>
                <a:spcPts val="0"/>
              </a:spcAft>
              <a:buClr>
                <a:schemeClr val="dk1"/>
              </a:buClr>
              <a:buSzPts val="1800"/>
              <a:buChar char="●"/>
              <a:defRPr/>
            </a:lvl4pPr>
            <a:lvl5pPr lvl="4" rtl="0" algn="l">
              <a:lnSpc>
                <a:spcPct val="90000"/>
              </a:lnSpc>
              <a:spcBef>
                <a:spcPts val="1600"/>
              </a:spcBef>
              <a:spcAft>
                <a:spcPts val="0"/>
              </a:spcAft>
              <a:buClr>
                <a:schemeClr val="dk1"/>
              </a:buClr>
              <a:buSzPts val="1800"/>
              <a:buChar char="○"/>
              <a:defRPr/>
            </a:lvl5pPr>
            <a:lvl6pPr lvl="5" rtl="0" algn="l">
              <a:lnSpc>
                <a:spcPct val="90000"/>
              </a:lnSpc>
              <a:spcBef>
                <a:spcPts val="1600"/>
              </a:spcBef>
              <a:spcAft>
                <a:spcPts val="0"/>
              </a:spcAft>
              <a:buClr>
                <a:schemeClr val="dk1"/>
              </a:buClr>
              <a:buSzPts val="1800"/>
              <a:buChar char="■"/>
              <a:defRPr/>
            </a:lvl6pPr>
            <a:lvl7pPr lvl="6" rtl="0" algn="l">
              <a:lnSpc>
                <a:spcPct val="90000"/>
              </a:lnSpc>
              <a:spcBef>
                <a:spcPts val="1600"/>
              </a:spcBef>
              <a:spcAft>
                <a:spcPts val="0"/>
              </a:spcAft>
              <a:buClr>
                <a:schemeClr val="dk1"/>
              </a:buClr>
              <a:buSzPts val="1800"/>
              <a:buChar char="●"/>
              <a:defRPr/>
            </a:lvl7pPr>
            <a:lvl8pPr lvl="7" rtl="0" algn="l">
              <a:lnSpc>
                <a:spcPct val="90000"/>
              </a:lnSpc>
              <a:spcBef>
                <a:spcPts val="1600"/>
              </a:spcBef>
              <a:spcAft>
                <a:spcPts val="0"/>
              </a:spcAft>
              <a:buClr>
                <a:schemeClr val="dk1"/>
              </a:buClr>
              <a:buSzPts val="1800"/>
              <a:buChar char="○"/>
              <a:defRPr/>
            </a:lvl8pPr>
            <a:lvl9pPr lvl="8" rtl="0" algn="l">
              <a:lnSpc>
                <a:spcPct val="90000"/>
              </a:lnSpc>
              <a:spcBef>
                <a:spcPts val="1600"/>
              </a:spcBef>
              <a:spcAft>
                <a:spcPts val="1600"/>
              </a:spcAft>
              <a:buClr>
                <a:schemeClr val="dk1"/>
              </a:buClr>
              <a:buSzPts val="1800"/>
              <a:buChar char="■"/>
              <a:defRPr/>
            </a:lvl9pPr>
          </a:lstStyle>
          <a:p/>
        </p:txBody>
      </p:sp>
      <p:sp>
        <p:nvSpPr>
          <p:cNvPr id="59" name="Google Shape;59;g2b88a222a1d_3_62"/>
          <p:cNvSpPr/>
          <p:nvPr>
            <p:ph idx="2" type="pic"/>
          </p:nvPr>
        </p:nvSpPr>
        <p:spPr>
          <a:xfrm>
            <a:off x="1524" y="0"/>
            <a:ext cx="12189000" cy="4271100"/>
          </a:xfrm>
          <a:prstGeom prst="rect">
            <a:avLst/>
          </a:prstGeom>
          <a:solidFill>
            <a:schemeClr val="accent3"/>
          </a:solidFill>
          <a:ln>
            <a:noFill/>
          </a:ln>
        </p:spPr>
      </p:sp>
      <p:sp>
        <p:nvSpPr>
          <p:cNvPr id="60" name="Google Shape;60;g2b88a222a1d_3_62"/>
          <p:cNvSpPr/>
          <p:nvPr/>
        </p:nvSpPr>
        <p:spPr>
          <a:xfrm rot="10800000">
            <a:off x="11493917" y="4275086"/>
            <a:ext cx="699600" cy="18987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61" name="Google Shape;61;g2b88a222a1d_3_62"/>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62" name="Google Shape;62;g2b88a222a1d_3_62"/>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ction">
  <p:cSld name="3_Introduction">
    <p:spTree>
      <p:nvGrpSpPr>
        <p:cNvPr id="63" name="Shape 63"/>
        <p:cNvGrpSpPr/>
        <p:nvPr/>
      </p:nvGrpSpPr>
      <p:grpSpPr>
        <a:xfrm>
          <a:off x="0" y="0"/>
          <a:ext cx="0" cy="0"/>
          <a:chOff x="0" y="0"/>
          <a:chExt cx="0" cy="0"/>
        </a:xfrm>
      </p:grpSpPr>
      <p:sp>
        <p:nvSpPr>
          <p:cNvPr id="64" name="Google Shape;64;g2b88a222a1d_3_71"/>
          <p:cNvSpPr/>
          <p:nvPr/>
        </p:nvSpPr>
        <p:spPr>
          <a:xfrm rot="10800000">
            <a:off x="-77" y="5742"/>
            <a:ext cx="708900" cy="7131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sp>
        <p:nvSpPr>
          <p:cNvPr id="65" name="Google Shape;65;g2b88a222a1d_3_71"/>
          <p:cNvSpPr txBox="1"/>
          <p:nvPr>
            <p:ph type="title"/>
          </p:nvPr>
        </p:nvSpPr>
        <p:spPr>
          <a:xfrm>
            <a:off x="6602551" y="540167"/>
            <a:ext cx="4617000" cy="2136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6" name="Google Shape;66;g2b88a222a1d_3_71"/>
          <p:cNvSpPr/>
          <p:nvPr>
            <p:ph idx="2" type="pic"/>
          </p:nvPr>
        </p:nvSpPr>
        <p:spPr>
          <a:xfrm>
            <a:off x="0" y="685800"/>
            <a:ext cx="3072300" cy="5486400"/>
          </a:xfrm>
          <a:prstGeom prst="rect">
            <a:avLst/>
          </a:prstGeom>
          <a:solidFill>
            <a:schemeClr val="accent3"/>
          </a:solidFill>
          <a:ln>
            <a:noFill/>
          </a:ln>
        </p:spPr>
      </p:sp>
      <p:sp>
        <p:nvSpPr>
          <p:cNvPr id="67" name="Google Shape;67;g2b88a222a1d_3_71"/>
          <p:cNvSpPr/>
          <p:nvPr>
            <p:ph idx="3" type="pic"/>
          </p:nvPr>
        </p:nvSpPr>
        <p:spPr>
          <a:xfrm>
            <a:off x="3154680" y="685800"/>
            <a:ext cx="3072300" cy="5486400"/>
          </a:xfrm>
          <a:prstGeom prst="rect">
            <a:avLst/>
          </a:prstGeom>
          <a:solidFill>
            <a:schemeClr val="accent3"/>
          </a:solidFill>
          <a:ln>
            <a:noFill/>
          </a:ln>
        </p:spPr>
      </p:sp>
      <p:sp>
        <p:nvSpPr>
          <p:cNvPr id="68" name="Google Shape;68;g2b88a222a1d_3_71"/>
          <p:cNvSpPr txBox="1"/>
          <p:nvPr>
            <p:ph idx="1" type="body"/>
          </p:nvPr>
        </p:nvSpPr>
        <p:spPr>
          <a:xfrm>
            <a:off x="6602551" y="2880452"/>
            <a:ext cx="4617000" cy="30954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800"/>
              <a:buNone/>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9" name="Google Shape;69;g2b88a222a1d_3_7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g2b88a222a1d_3_7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g2b88a222a1d_3_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g2b88a222a1d_3_71"/>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73" name="Google Shape;73;g2b88a222a1d_3_71"/>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74" name="Shape 74"/>
        <p:cNvGrpSpPr/>
        <p:nvPr/>
      </p:nvGrpSpPr>
      <p:grpSpPr>
        <a:xfrm>
          <a:off x="0" y="0"/>
          <a:ext cx="0" cy="0"/>
          <a:chOff x="0" y="0"/>
          <a:chExt cx="0" cy="0"/>
        </a:xfrm>
      </p:grpSpPr>
      <p:sp>
        <p:nvSpPr>
          <p:cNvPr id="75" name="Google Shape;75;g2b88a222a1d_3_82"/>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 name="Google Shape;76;g2b88a222a1d_3_82"/>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 name="Google Shape;77;g2b88a222a1d_3_82"/>
          <p:cNvSpPr txBox="1"/>
          <p:nvPr>
            <p:ph type="title"/>
          </p:nvPr>
        </p:nvSpPr>
        <p:spPr>
          <a:xfrm>
            <a:off x="422899" y="540168"/>
            <a:ext cx="10624800" cy="1787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8" name="Google Shape;78;g2b88a222a1d_3_82"/>
          <p:cNvSpPr/>
          <p:nvPr>
            <p:ph idx="2" type="pic"/>
          </p:nvPr>
        </p:nvSpPr>
        <p:spPr>
          <a:xfrm>
            <a:off x="0" y="2577775"/>
            <a:ext cx="2587800" cy="1764900"/>
          </a:xfrm>
          <a:prstGeom prst="rect">
            <a:avLst/>
          </a:prstGeom>
          <a:solidFill>
            <a:schemeClr val="accent3"/>
          </a:solidFill>
          <a:ln>
            <a:noFill/>
          </a:ln>
        </p:spPr>
      </p:sp>
      <p:sp>
        <p:nvSpPr>
          <p:cNvPr id="79" name="Google Shape;79;g2b88a222a1d_3_82"/>
          <p:cNvSpPr/>
          <p:nvPr>
            <p:ph idx="3" type="pic"/>
          </p:nvPr>
        </p:nvSpPr>
        <p:spPr>
          <a:xfrm>
            <a:off x="0" y="4406215"/>
            <a:ext cx="2587800" cy="1764900"/>
          </a:xfrm>
          <a:prstGeom prst="rect">
            <a:avLst/>
          </a:prstGeom>
          <a:solidFill>
            <a:schemeClr val="accent3"/>
          </a:solidFill>
          <a:ln>
            <a:noFill/>
          </a:ln>
        </p:spPr>
      </p:sp>
      <p:sp>
        <p:nvSpPr>
          <p:cNvPr id="80" name="Google Shape;80;g2b88a222a1d_3_82"/>
          <p:cNvSpPr/>
          <p:nvPr>
            <p:ph idx="4" type="pic"/>
          </p:nvPr>
        </p:nvSpPr>
        <p:spPr>
          <a:xfrm>
            <a:off x="2651760" y="2577775"/>
            <a:ext cx="1764900" cy="1764900"/>
          </a:xfrm>
          <a:prstGeom prst="rect">
            <a:avLst/>
          </a:prstGeom>
          <a:solidFill>
            <a:schemeClr val="accent3"/>
          </a:solidFill>
          <a:ln>
            <a:noFill/>
          </a:ln>
        </p:spPr>
      </p:sp>
      <p:sp>
        <p:nvSpPr>
          <p:cNvPr id="81" name="Google Shape;81;g2b88a222a1d_3_82"/>
          <p:cNvSpPr/>
          <p:nvPr>
            <p:ph idx="5" type="pic"/>
          </p:nvPr>
        </p:nvSpPr>
        <p:spPr>
          <a:xfrm>
            <a:off x="2651760" y="4406575"/>
            <a:ext cx="1764900" cy="1764900"/>
          </a:xfrm>
          <a:prstGeom prst="rect">
            <a:avLst/>
          </a:prstGeom>
          <a:solidFill>
            <a:schemeClr val="accent3"/>
          </a:solidFill>
          <a:ln>
            <a:noFill/>
          </a:ln>
        </p:spPr>
      </p:sp>
      <p:sp>
        <p:nvSpPr>
          <p:cNvPr id="82" name="Google Shape;82;g2b88a222a1d_3_82"/>
          <p:cNvSpPr txBox="1"/>
          <p:nvPr>
            <p:ph idx="1" type="body"/>
          </p:nvPr>
        </p:nvSpPr>
        <p:spPr>
          <a:xfrm>
            <a:off x="4845122" y="2880452"/>
            <a:ext cx="6356100" cy="30954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800"/>
              <a:buNone/>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83" name="Google Shape;83;g2b88a222a1d_3_8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g2b88a222a1d_3_8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g2b88a222a1d_3_8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g2b88a222a1d_3_82"/>
          <p:cNvSpPr/>
          <p:nvPr/>
        </p:nvSpPr>
        <p:spPr>
          <a:xfrm>
            <a:off x="4515398" y="2577775"/>
            <a:ext cx="7676700" cy="3594300"/>
          </a:xfrm>
          <a:prstGeom prst="rect">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87" name="Google Shape;87;g2b88a222a1d_3_82"/>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88" name="Google Shape;88;g2b88a222a1d_3_82"/>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extLst>
    <p:ext uri="{DCECCB84-F9BA-43D5-87BE-67443E8EF086}">
      <p15:sldGuideLst>
        <p15:guide id="1" orient="horz" pos="16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break">
  <p:cSld name="4_Section break">
    <p:spTree>
      <p:nvGrpSpPr>
        <p:cNvPr id="89" name="Shape 89"/>
        <p:cNvGrpSpPr/>
        <p:nvPr/>
      </p:nvGrpSpPr>
      <p:grpSpPr>
        <a:xfrm>
          <a:off x="0" y="0"/>
          <a:ext cx="0" cy="0"/>
          <a:chOff x="0" y="0"/>
          <a:chExt cx="0" cy="0"/>
        </a:xfrm>
      </p:grpSpPr>
      <p:sp>
        <p:nvSpPr>
          <p:cNvPr id="90" name="Google Shape;90;g2b88a222a1d_3_97"/>
          <p:cNvSpPr txBox="1"/>
          <p:nvPr>
            <p:ph type="ctrTitle"/>
          </p:nvPr>
        </p:nvSpPr>
        <p:spPr>
          <a:xfrm>
            <a:off x="422898" y="576263"/>
            <a:ext cx="4977900" cy="2967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1" name="Google Shape;91;g2b88a222a1d_3_97"/>
          <p:cNvSpPr txBox="1"/>
          <p:nvPr>
            <p:ph idx="1" type="subTitle"/>
          </p:nvPr>
        </p:nvSpPr>
        <p:spPr>
          <a:xfrm>
            <a:off x="422898" y="3764975"/>
            <a:ext cx="4977900" cy="21927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dk1"/>
              </a:buClr>
              <a:buSzPts val="2800"/>
              <a:buNone/>
              <a:defRPr/>
            </a:lvl1pPr>
            <a:lvl2pPr lvl="1" rtl="0" algn="l">
              <a:lnSpc>
                <a:spcPct val="90000"/>
              </a:lnSpc>
              <a:spcBef>
                <a:spcPts val="1600"/>
              </a:spcBef>
              <a:spcAft>
                <a:spcPts val="0"/>
              </a:spcAft>
              <a:buClr>
                <a:schemeClr val="dk1"/>
              </a:buClr>
              <a:buSzPts val="1800"/>
              <a:buChar char="○"/>
              <a:defRPr/>
            </a:lvl2pPr>
            <a:lvl3pPr lvl="2" rtl="0" algn="l">
              <a:lnSpc>
                <a:spcPct val="90000"/>
              </a:lnSpc>
              <a:spcBef>
                <a:spcPts val="1600"/>
              </a:spcBef>
              <a:spcAft>
                <a:spcPts val="0"/>
              </a:spcAft>
              <a:buClr>
                <a:schemeClr val="dk1"/>
              </a:buClr>
              <a:buSzPts val="1800"/>
              <a:buChar char="■"/>
              <a:defRPr/>
            </a:lvl3pPr>
            <a:lvl4pPr lvl="3" rtl="0" algn="l">
              <a:lnSpc>
                <a:spcPct val="90000"/>
              </a:lnSpc>
              <a:spcBef>
                <a:spcPts val="1600"/>
              </a:spcBef>
              <a:spcAft>
                <a:spcPts val="0"/>
              </a:spcAft>
              <a:buClr>
                <a:schemeClr val="dk1"/>
              </a:buClr>
              <a:buSzPts val="1800"/>
              <a:buChar char="●"/>
              <a:defRPr/>
            </a:lvl4pPr>
            <a:lvl5pPr lvl="4" rtl="0" algn="l">
              <a:lnSpc>
                <a:spcPct val="90000"/>
              </a:lnSpc>
              <a:spcBef>
                <a:spcPts val="1600"/>
              </a:spcBef>
              <a:spcAft>
                <a:spcPts val="0"/>
              </a:spcAft>
              <a:buClr>
                <a:schemeClr val="dk1"/>
              </a:buClr>
              <a:buSzPts val="1800"/>
              <a:buChar char="○"/>
              <a:defRPr/>
            </a:lvl5pPr>
            <a:lvl6pPr lvl="5" rtl="0" algn="l">
              <a:lnSpc>
                <a:spcPct val="90000"/>
              </a:lnSpc>
              <a:spcBef>
                <a:spcPts val="1600"/>
              </a:spcBef>
              <a:spcAft>
                <a:spcPts val="0"/>
              </a:spcAft>
              <a:buClr>
                <a:schemeClr val="dk1"/>
              </a:buClr>
              <a:buSzPts val="1800"/>
              <a:buChar char="■"/>
              <a:defRPr/>
            </a:lvl6pPr>
            <a:lvl7pPr lvl="6" rtl="0" algn="l">
              <a:lnSpc>
                <a:spcPct val="90000"/>
              </a:lnSpc>
              <a:spcBef>
                <a:spcPts val="1600"/>
              </a:spcBef>
              <a:spcAft>
                <a:spcPts val="0"/>
              </a:spcAft>
              <a:buClr>
                <a:schemeClr val="dk1"/>
              </a:buClr>
              <a:buSzPts val="1800"/>
              <a:buChar char="●"/>
              <a:defRPr/>
            </a:lvl7pPr>
            <a:lvl8pPr lvl="7" rtl="0" algn="l">
              <a:lnSpc>
                <a:spcPct val="90000"/>
              </a:lnSpc>
              <a:spcBef>
                <a:spcPts val="1600"/>
              </a:spcBef>
              <a:spcAft>
                <a:spcPts val="0"/>
              </a:spcAft>
              <a:buClr>
                <a:schemeClr val="dk1"/>
              </a:buClr>
              <a:buSzPts val="1800"/>
              <a:buChar char="○"/>
              <a:defRPr/>
            </a:lvl8pPr>
            <a:lvl9pPr lvl="8" rtl="0" algn="l">
              <a:lnSpc>
                <a:spcPct val="90000"/>
              </a:lnSpc>
              <a:spcBef>
                <a:spcPts val="1600"/>
              </a:spcBef>
              <a:spcAft>
                <a:spcPts val="1600"/>
              </a:spcAft>
              <a:buClr>
                <a:schemeClr val="dk1"/>
              </a:buClr>
              <a:buSzPts val="1800"/>
              <a:buChar char="■"/>
              <a:defRPr/>
            </a:lvl9pPr>
          </a:lstStyle>
          <a:p/>
        </p:txBody>
      </p:sp>
      <p:sp>
        <p:nvSpPr>
          <p:cNvPr descr="Tag=AccentColor&#10;Flavor=Light&#10;Target=Fill" id="92" name="Google Shape;92;g2b88a222a1d_3_97"/>
          <p:cNvSpPr/>
          <p:nvPr/>
        </p:nvSpPr>
        <p:spPr>
          <a:xfrm rot="10800000">
            <a:off x="11496300" y="-10"/>
            <a:ext cx="695700" cy="68580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sp>
        <p:nvSpPr>
          <p:cNvPr id="93" name="Google Shape;93;g2b88a222a1d_3_97"/>
          <p:cNvSpPr/>
          <p:nvPr>
            <p:ph idx="2" type="pic"/>
          </p:nvPr>
        </p:nvSpPr>
        <p:spPr>
          <a:xfrm>
            <a:off x="6483096" y="0"/>
            <a:ext cx="5020200" cy="6849000"/>
          </a:xfrm>
          <a:prstGeom prst="rect">
            <a:avLst/>
          </a:prstGeom>
          <a:solidFill>
            <a:schemeClr val="accent3"/>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4" name="Shape 94"/>
        <p:cNvGrpSpPr/>
        <p:nvPr/>
      </p:nvGrpSpPr>
      <p:grpSpPr>
        <a:xfrm>
          <a:off x="0" y="0"/>
          <a:ext cx="0" cy="0"/>
          <a:chOff x="0" y="0"/>
          <a:chExt cx="0" cy="0"/>
        </a:xfrm>
      </p:grpSpPr>
      <p:sp>
        <p:nvSpPr>
          <p:cNvPr id="95" name="Google Shape;95;g2b88a222a1d_3_1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6" name="Google Shape;96;g2b88a222a1d_3_10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97" name="Google Shape;97;g2b88a222a1d_3_10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g2b88a222a1d_3_10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g2b88a222a1d_3_1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Quote">
  <p:cSld name="7_Quote">
    <p:spTree>
      <p:nvGrpSpPr>
        <p:cNvPr id="100" name="Shape 100"/>
        <p:cNvGrpSpPr/>
        <p:nvPr/>
      </p:nvGrpSpPr>
      <p:grpSpPr>
        <a:xfrm>
          <a:off x="0" y="0"/>
          <a:ext cx="0" cy="0"/>
          <a:chOff x="0" y="0"/>
          <a:chExt cx="0" cy="0"/>
        </a:xfrm>
      </p:grpSpPr>
      <p:sp>
        <p:nvSpPr>
          <p:cNvPr id="101" name="Google Shape;101;g2b88a222a1d_3_108"/>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g2b88a222a1d_3_108"/>
          <p:cNvSpPr txBox="1"/>
          <p:nvPr>
            <p:ph type="ctrTitle"/>
          </p:nvPr>
        </p:nvSpPr>
        <p:spPr>
          <a:xfrm>
            <a:off x="422899" y="576263"/>
            <a:ext cx="5206800" cy="2967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3" name="Google Shape;103;g2b88a222a1d_3_108"/>
          <p:cNvSpPr txBox="1"/>
          <p:nvPr>
            <p:ph idx="1" type="subTitle"/>
          </p:nvPr>
        </p:nvSpPr>
        <p:spPr>
          <a:xfrm>
            <a:off x="422899" y="3764975"/>
            <a:ext cx="5206800" cy="21927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dk1"/>
              </a:buClr>
              <a:buSzPts val="2800"/>
              <a:buNone/>
              <a:defRPr/>
            </a:lvl1pPr>
            <a:lvl2pPr lvl="1" rtl="0" algn="l">
              <a:lnSpc>
                <a:spcPct val="90000"/>
              </a:lnSpc>
              <a:spcBef>
                <a:spcPts val="1600"/>
              </a:spcBef>
              <a:spcAft>
                <a:spcPts val="0"/>
              </a:spcAft>
              <a:buClr>
                <a:schemeClr val="dk1"/>
              </a:buClr>
              <a:buSzPts val="1800"/>
              <a:buChar char="○"/>
              <a:defRPr/>
            </a:lvl2pPr>
            <a:lvl3pPr lvl="2" rtl="0" algn="l">
              <a:lnSpc>
                <a:spcPct val="90000"/>
              </a:lnSpc>
              <a:spcBef>
                <a:spcPts val="1600"/>
              </a:spcBef>
              <a:spcAft>
                <a:spcPts val="0"/>
              </a:spcAft>
              <a:buClr>
                <a:schemeClr val="dk1"/>
              </a:buClr>
              <a:buSzPts val="1800"/>
              <a:buChar char="■"/>
              <a:defRPr/>
            </a:lvl3pPr>
            <a:lvl4pPr lvl="3" rtl="0" algn="l">
              <a:lnSpc>
                <a:spcPct val="90000"/>
              </a:lnSpc>
              <a:spcBef>
                <a:spcPts val="1600"/>
              </a:spcBef>
              <a:spcAft>
                <a:spcPts val="0"/>
              </a:spcAft>
              <a:buClr>
                <a:schemeClr val="dk1"/>
              </a:buClr>
              <a:buSzPts val="1800"/>
              <a:buChar char="●"/>
              <a:defRPr/>
            </a:lvl4pPr>
            <a:lvl5pPr lvl="4" rtl="0" algn="l">
              <a:lnSpc>
                <a:spcPct val="90000"/>
              </a:lnSpc>
              <a:spcBef>
                <a:spcPts val="1600"/>
              </a:spcBef>
              <a:spcAft>
                <a:spcPts val="0"/>
              </a:spcAft>
              <a:buClr>
                <a:schemeClr val="dk1"/>
              </a:buClr>
              <a:buSzPts val="1800"/>
              <a:buChar char="○"/>
              <a:defRPr/>
            </a:lvl5pPr>
            <a:lvl6pPr lvl="5" rtl="0" algn="l">
              <a:lnSpc>
                <a:spcPct val="90000"/>
              </a:lnSpc>
              <a:spcBef>
                <a:spcPts val="1600"/>
              </a:spcBef>
              <a:spcAft>
                <a:spcPts val="0"/>
              </a:spcAft>
              <a:buClr>
                <a:schemeClr val="dk1"/>
              </a:buClr>
              <a:buSzPts val="1800"/>
              <a:buChar char="■"/>
              <a:defRPr/>
            </a:lvl6pPr>
            <a:lvl7pPr lvl="6" rtl="0" algn="l">
              <a:lnSpc>
                <a:spcPct val="90000"/>
              </a:lnSpc>
              <a:spcBef>
                <a:spcPts val="1600"/>
              </a:spcBef>
              <a:spcAft>
                <a:spcPts val="0"/>
              </a:spcAft>
              <a:buClr>
                <a:schemeClr val="dk1"/>
              </a:buClr>
              <a:buSzPts val="1800"/>
              <a:buChar char="●"/>
              <a:defRPr/>
            </a:lvl7pPr>
            <a:lvl8pPr lvl="7" rtl="0" algn="l">
              <a:lnSpc>
                <a:spcPct val="90000"/>
              </a:lnSpc>
              <a:spcBef>
                <a:spcPts val="1600"/>
              </a:spcBef>
              <a:spcAft>
                <a:spcPts val="0"/>
              </a:spcAft>
              <a:buClr>
                <a:schemeClr val="dk1"/>
              </a:buClr>
              <a:buSzPts val="1800"/>
              <a:buChar char="○"/>
              <a:defRPr/>
            </a:lvl8pPr>
            <a:lvl9pPr lvl="8" rtl="0" algn="l">
              <a:lnSpc>
                <a:spcPct val="90000"/>
              </a:lnSpc>
              <a:spcBef>
                <a:spcPts val="1600"/>
              </a:spcBef>
              <a:spcAft>
                <a:spcPts val="1600"/>
              </a:spcAft>
              <a:buClr>
                <a:schemeClr val="dk1"/>
              </a:buClr>
              <a:buSzPts val="1800"/>
              <a:buChar char="■"/>
              <a:defRPr/>
            </a:lvl9pPr>
          </a:lstStyle>
          <a:p/>
        </p:txBody>
      </p:sp>
      <p:sp>
        <p:nvSpPr>
          <p:cNvPr id="104" name="Google Shape;104;g2b88a222a1d_3_108"/>
          <p:cNvSpPr/>
          <p:nvPr>
            <p:ph idx="2" type="pic"/>
          </p:nvPr>
        </p:nvSpPr>
        <p:spPr>
          <a:xfrm>
            <a:off x="6364224" y="685800"/>
            <a:ext cx="5129700" cy="1746600"/>
          </a:xfrm>
          <a:prstGeom prst="rect">
            <a:avLst/>
          </a:prstGeom>
          <a:solidFill>
            <a:schemeClr val="accent3"/>
          </a:solidFill>
          <a:ln>
            <a:noFill/>
          </a:ln>
        </p:spPr>
      </p:sp>
      <p:sp>
        <p:nvSpPr>
          <p:cNvPr id="105" name="Google Shape;105;g2b88a222a1d_3_108"/>
          <p:cNvSpPr/>
          <p:nvPr>
            <p:ph idx="3" type="pic"/>
          </p:nvPr>
        </p:nvSpPr>
        <p:spPr>
          <a:xfrm>
            <a:off x="6361416" y="2559960"/>
            <a:ext cx="5129700" cy="1746600"/>
          </a:xfrm>
          <a:prstGeom prst="rect">
            <a:avLst/>
          </a:prstGeom>
          <a:solidFill>
            <a:schemeClr val="accent3"/>
          </a:solidFill>
          <a:ln>
            <a:noFill/>
          </a:ln>
        </p:spPr>
      </p:sp>
      <p:sp>
        <p:nvSpPr>
          <p:cNvPr id="106" name="Google Shape;106;g2b88a222a1d_3_108"/>
          <p:cNvSpPr/>
          <p:nvPr>
            <p:ph idx="4" type="pic"/>
          </p:nvPr>
        </p:nvSpPr>
        <p:spPr>
          <a:xfrm>
            <a:off x="6361416" y="4416192"/>
            <a:ext cx="5129700" cy="1746600"/>
          </a:xfrm>
          <a:prstGeom prst="rect">
            <a:avLst/>
          </a:prstGeom>
          <a:solidFill>
            <a:schemeClr val="accent3"/>
          </a:solidFill>
          <a:ln>
            <a:noFill/>
          </a:ln>
        </p:spPr>
      </p:sp>
      <p:sp>
        <p:nvSpPr>
          <p:cNvPr id="107" name="Google Shape;107;g2b88a222a1d_3_10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g2b88a222a1d_3_10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g2b88a222a1d_3_10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g2b88a222a1d_3_108"/>
          <p:cNvSpPr/>
          <p:nvPr/>
        </p:nvSpPr>
        <p:spPr>
          <a:xfrm rot="10800000">
            <a:off x="11504699" y="685906"/>
            <a:ext cx="687300" cy="17478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111" name="Google Shape;111;g2b88a222a1d_3_108"/>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cxnSp>
        <p:nvCxnSpPr>
          <p:cNvPr id="112" name="Google Shape;112;g2b88a222a1d_3_108"/>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eam">
  <p:cSld name="8_Team">
    <p:spTree>
      <p:nvGrpSpPr>
        <p:cNvPr id="113" name="Shape 113"/>
        <p:cNvGrpSpPr/>
        <p:nvPr/>
      </p:nvGrpSpPr>
      <p:grpSpPr>
        <a:xfrm>
          <a:off x="0" y="0"/>
          <a:ext cx="0" cy="0"/>
          <a:chOff x="0" y="0"/>
          <a:chExt cx="0" cy="0"/>
        </a:xfrm>
      </p:grpSpPr>
      <p:sp>
        <p:nvSpPr>
          <p:cNvPr id="114" name="Google Shape;114;g2b88a222a1d_3_121"/>
          <p:cNvSpPr txBox="1"/>
          <p:nvPr>
            <p:ph type="title"/>
          </p:nvPr>
        </p:nvSpPr>
        <p:spPr>
          <a:xfrm>
            <a:off x="420623" y="365760"/>
            <a:ext cx="11067000" cy="1326000"/>
          </a:xfrm>
          <a:prstGeom prst="rect">
            <a:avLst/>
          </a:prstGeom>
          <a:noFill/>
          <a:ln>
            <a:noFill/>
          </a:ln>
        </p:spPr>
        <p:txBody>
          <a:bodyPr anchorCtr="0" anchor="ctr" bIns="45700" lIns="91425" spcFirstLastPara="1" rIns="91425" wrap="square" tIns="45700">
            <a:normAutofit/>
          </a:bodyPr>
          <a:lstStyle>
            <a:lvl1pPr lvl="0" rtl="0" algn="l">
              <a:lnSpc>
                <a:spcPct val="53846"/>
              </a:lnSpc>
              <a:spcBef>
                <a:spcPts val="1000"/>
              </a:spcBef>
              <a:spcAft>
                <a:spcPts val="0"/>
              </a:spcAft>
              <a:buClr>
                <a:schemeClr val="dk1"/>
              </a:buClr>
              <a:buSzPts val="5200"/>
              <a:buFont typeface="Calibri"/>
              <a:buNone/>
              <a:defRPr b="0" i="0" sz="52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15" name="Google Shape;115;g2b88a222a1d_3_121"/>
          <p:cNvSpPr/>
          <p:nvPr>
            <p:ph idx="2" type="pic"/>
          </p:nvPr>
        </p:nvSpPr>
        <p:spPr>
          <a:xfrm>
            <a:off x="420624" y="2029968"/>
            <a:ext cx="2642700" cy="1892700"/>
          </a:xfrm>
          <a:prstGeom prst="rect">
            <a:avLst/>
          </a:prstGeom>
          <a:solidFill>
            <a:schemeClr val="accent3"/>
          </a:solidFill>
          <a:ln>
            <a:noFill/>
          </a:ln>
        </p:spPr>
      </p:sp>
      <p:sp>
        <p:nvSpPr>
          <p:cNvPr id="116" name="Google Shape;116;g2b88a222a1d_3_121"/>
          <p:cNvSpPr txBox="1"/>
          <p:nvPr>
            <p:ph idx="1" type="body"/>
          </p:nvPr>
        </p:nvSpPr>
        <p:spPr>
          <a:xfrm>
            <a:off x="420624" y="3971853"/>
            <a:ext cx="2642700" cy="877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000"/>
              <a:buNone/>
              <a:defRPr b="1" sz="2000"/>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17" name="Google Shape;117;g2b88a222a1d_3_121"/>
          <p:cNvSpPr txBox="1"/>
          <p:nvPr>
            <p:ph idx="3" type="body"/>
          </p:nvPr>
        </p:nvSpPr>
        <p:spPr>
          <a:xfrm>
            <a:off x="420625" y="4945456"/>
            <a:ext cx="2644500" cy="741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2000"/>
              <a:buNone/>
              <a:defRPr sz="2000">
                <a:solidFill>
                  <a:srgbClr val="888888"/>
                </a:solidFill>
              </a:defRPr>
            </a:lvl2pPr>
            <a:lvl3pPr indent="-228600" lvl="2" marL="1371600" rtl="0" algn="l">
              <a:lnSpc>
                <a:spcPct val="90000"/>
              </a:lnSpc>
              <a:spcBef>
                <a:spcPts val="1600"/>
              </a:spcBef>
              <a:spcAft>
                <a:spcPts val="0"/>
              </a:spcAft>
              <a:buClr>
                <a:srgbClr val="888888"/>
              </a:buClr>
              <a:buSzPts val="1800"/>
              <a:buNone/>
              <a:defRPr sz="1800">
                <a:solidFill>
                  <a:srgbClr val="888888"/>
                </a:solidFill>
              </a:defRPr>
            </a:lvl3pPr>
            <a:lvl4pPr indent="-228600" lvl="3" marL="1828800" rtl="0" algn="l">
              <a:lnSpc>
                <a:spcPct val="90000"/>
              </a:lnSpc>
              <a:spcBef>
                <a:spcPts val="1600"/>
              </a:spcBef>
              <a:spcAft>
                <a:spcPts val="0"/>
              </a:spcAft>
              <a:buClr>
                <a:srgbClr val="888888"/>
              </a:buClr>
              <a:buSzPts val="1600"/>
              <a:buNone/>
              <a:defRPr sz="1600">
                <a:solidFill>
                  <a:srgbClr val="888888"/>
                </a:solidFill>
              </a:defRPr>
            </a:lvl4pPr>
            <a:lvl5pPr indent="-228600" lvl="4" marL="2286000" rtl="0" algn="l">
              <a:lnSpc>
                <a:spcPct val="90000"/>
              </a:lnSpc>
              <a:spcBef>
                <a:spcPts val="1600"/>
              </a:spcBef>
              <a:spcAft>
                <a:spcPts val="0"/>
              </a:spcAft>
              <a:buClr>
                <a:srgbClr val="888888"/>
              </a:buClr>
              <a:buSzPts val="1600"/>
              <a:buNone/>
              <a:defRPr sz="1600">
                <a:solidFill>
                  <a:srgbClr val="888888"/>
                </a:solidFill>
              </a:defRPr>
            </a:lvl5pPr>
            <a:lvl6pPr indent="-228600" lvl="5" marL="2743200" rtl="0" algn="l">
              <a:lnSpc>
                <a:spcPct val="90000"/>
              </a:lnSpc>
              <a:spcBef>
                <a:spcPts val="16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118" name="Google Shape;118;g2b88a222a1d_3_121"/>
          <p:cNvSpPr/>
          <p:nvPr>
            <p:ph idx="4" type="pic"/>
          </p:nvPr>
        </p:nvSpPr>
        <p:spPr>
          <a:xfrm>
            <a:off x="3227832" y="2029968"/>
            <a:ext cx="2642700" cy="1892700"/>
          </a:xfrm>
          <a:prstGeom prst="rect">
            <a:avLst/>
          </a:prstGeom>
          <a:solidFill>
            <a:schemeClr val="accent3"/>
          </a:solidFill>
          <a:ln>
            <a:noFill/>
          </a:ln>
        </p:spPr>
      </p:sp>
      <p:sp>
        <p:nvSpPr>
          <p:cNvPr id="119" name="Google Shape;119;g2b88a222a1d_3_121"/>
          <p:cNvSpPr txBox="1"/>
          <p:nvPr>
            <p:ph idx="5" type="body"/>
          </p:nvPr>
        </p:nvSpPr>
        <p:spPr>
          <a:xfrm>
            <a:off x="3227832" y="3971853"/>
            <a:ext cx="2642700" cy="877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000"/>
              <a:buNone/>
              <a:defRPr b="1" sz="2000"/>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20" name="Google Shape;120;g2b88a222a1d_3_121"/>
          <p:cNvSpPr txBox="1"/>
          <p:nvPr>
            <p:ph idx="6" type="body"/>
          </p:nvPr>
        </p:nvSpPr>
        <p:spPr>
          <a:xfrm>
            <a:off x="3227832" y="4945456"/>
            <a:ext cx="2644500" cy="741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2000"/>
              <a:buNone/>
              <a:defRPr sz="2000">
                <a:solidFill>
                  <a:srgbClr val="888888"/>
                </a:solidFill>
              </a:defRPr>
            </a:lvl2pPr>
            <a:lvl3pPr indent="-228600" lvl="2" marL="1371600" rtl="0" algn="l">
              <a:lnSpc>
                <a:spcPct val="90000"/>
              </a:lnSpc>
              <a:spcBef>
                <a:spcPts val="1600"/>
              </a:spcBef>
              <a:spcAft>
                <a:spcPts val="0"/>
              </a:spcAft>
              <a:buClr>
                <a:srgbClr val="888888"/>
              </a:buClr>
              <a:buSzPts val="1800"/>
              <a:buNone/>
              <a:defRPr sz="1800">
                <a:solidFill>
                  <a:srgbClr val="888888"/>
                </a:solidFill>
              </a:defRPr>
            </a:lvl3pPr>
            <a:lvl4pPr indent="-228600" lvl="3" marL="1828800" rtl="0" algn="l">
              <a:lnSpc>
                <a:spcPct val="90000"/>
              </a:lnSpc>
              <a:spcBef>
                <a:spcPts val="1600"/>
              </a:spcBef>
              <a:spcAft>
                <a:spcPts val="0"/>
              </a:spcAft>
              <a:buClr>
                <a:srgbClr val="888888"/>
              </a:buClr>
              <a:buSzPts val="1600"/>
              <a:buNone/>
              <a:defRPr sz="1600">
                <a:solidFill>
                  <a:srgbClr val="888888"/>
                </a:solidFill>
              </a:defRPr>
            </a:lvl4pPr>
            <a:lvl5pPr indent="-228600" lvl="4" marL="2286000" rtl="0" algn="l">
              <a:lnSpc>
                <a:spcPct val="90000"/>
              </a:lnSpc>
              <a:spcBef>
                <a:spcPts val="1600"/>
              </a:spcBef>
              <a:spcAft>
                <a:spcPts val="0"/>
              </a:spcAft>
              <a:buClr>
                <a:srgbClr val="888888"/>
              </a:buClr>
              <a:buSzPts val="1600"/>
              <a:buNone/>
              <a:defRPr sz="1600">
                <a:solidFill>
                  <a:srgbClr val="888888"/>
                </a:solidFill>
              </a:defRPr>
            </a:lvl5pPr>
            <a:lvl6pPr indent="-228600" lvl="5" marL="2743200" rtl="0" algn="l">
              <a:lnSpc>
                <a:spcPct val="90000"/>
              </a:lnSpc>
              <a:spcBef>
                <a:spcPts val="16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121" name="Google Shape;121;g2b88a222a1d_3_121"/>
          <p:cNvSpPr/>
          <p:nvPr>
            <p:ph idx="7" type="pic"/>
          </p:nvPr>
        </p:nvSpPr>
        <p:spPr>
          <a:xfrm>
            <a:off x="6044184" y="2029968"/>
            <a:ext cx="2642700" cy="1892700"/>
          </a:xfrm>
          <a:prstGeom prst="rect">
            <a:avLst/>
          </a:prstGeom>
          <a:solidFill>
            <a:schemeClr val="accent3"/>
          </a:solidFill>
          <a:ln>
            <a:noFill/>
          </a:ln>
        </p:spPr>
      </p:sp>
      <p:sp>
        <p:nvSpPr>
          <p:cNvPr id="122" name="Google Shape;122;g2b88a222a1d_3_121"/>
          <p:cNvSpPr txBox="1"/>
          <p:nvPr>
            <p:ph idx="8" type="body"/>
          </p:nvPr>
        </p:nvSpPr>
        <p:spPr>
          <a:xfrm>
            <a:off x="6044184" y="3971853"/>
            <a:ext cx="2642700" cy="877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000"/>
              <a:buNone/>
              <a:defRPr b="1" sz="2000"/>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23" name="Google Shape;123;g2b88a222a1d_3_121"/>
          <p:cNvSpPr txBox="1"/>
          <p:nvPr>
            <p:ph idx="9" type="body"/>
          </p:nvPr>
        </p:nvSpPr>
        <p:spPr>
          <a:xfrm>
            <a:off x="6044184" y="4945456"/>
            <a:ext cx="2644500" cy="741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2000"/>
              <a:buNone/>
              <a:defRPr sz="2000">
                <a:solidFill>
                  <a:srgbClr val="888888"/>
                </a:solidFill>
              </a:defRPr>
            </a:lvl2pPr>
            <a:lvl3pPr indent="-228600" lvl="2" marL="1371600" rtl="0" algn="l">
              <a:lnSpc>
                <a:spcPct val="90000"/>
              </a:lnSpc>
              <a:spcBef>
                <a:spcPts val="1600"/>
              </a:spcBef>
              <a:spcAft>
                <a:spcPts val="0"/>
              </a:spcAft>
              <a:buClr>
                <a:srgbClr val="888888"/>
              </a:buClr>
              <a:buSzPts val="1800"/>
              <a:buNone/>
              <a:defRPr sz="1800">
                <a:solidFill>
                  <a:srgbClr val="888888"/>
                </a:solidFill>
              </a:defRPr>
            </a:lvl3pPr>
            <a:lvl4pPr indent="-228600" lvl="3" marL="1828800" rtl="0" algn="l">
              <a:lnSpc>
                <a:spcPct val="90000"/>
              </a:lnSpc>
              <a:spcBef>
                <a:spcPts val="1600"/>
              </a:spcBef>
              <a:spcAft>
                <a:spcPts val="0"/>
              </a:spcAft>
              <a:buClr>
                <a:srgbClr val="888888"/>
              </a:buClr>
              <a:buSzPts val="1600"/>
              <a:buNone/>
              <a:defRPr sz="1600">
                <a:solidFill>
                  <a:srgbClr val="888888"/>
                </a:solidFill>
              </a:defRPr>
            </a:lvl4pPr>
            <a:lvl5pPr indent="-228600" lvl="4" marL="2286000" rtl="0" algn="l">
              <a:lnSpc>
                <a:spcPct val="90000"/>
              </a:lnSpc>
              <a:spcBef>
                <a:spcPts val="1600"/>
              </a:spcBef>
              <a:spcAft>
                <a:spcPts val="0"/>
              </a:spcAft>
              <a:buClr>
                <a:srgbClr val="888888"/>
              </a:buClr>
              <a:buSzPts val="1600"/>
              <a:buNone/>
              <a:defRPr sz="1600">
                <a:solidFill>
                  <a:srgbClr val="888888"/>
                </a:solidFill>
              </a:defRPr>
            </a:lvl5pPr>
            <a:lvl6pPr indent="-228600" lvl="5" marL="2743200" rtl="0" algn="l">
              <a:lnSpc>
                <a:spcPct val="90000"/>
              </a:lnSpc>
              <a:spcBef>
                <a:spcPts val="16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124" name="Google Shape;124;g2b88a222a1d_3_121"/>
          <p:cNvSpPr/>
          <p:nvPr>
            <p:ph idx="13" type="pic"/>
          </p:nvPr>
        </p:nvSpPr>
        <p:spPr>
          <a:xfrm>
            <a:off x="8851392" y="2020920"/>
            <a:ext cx="2642700" cy="1892700"/>
          </a:xfrm>
          <a:prstGeom prst="rect">
            <a:avLst/>
          </a:prstGeom>
          <a:solidFill>
            <a:schemeClr val="accent3"/>
          </a:solidFill>
          <a:ln>
            <a:noFill/>
          </a:ln>
        </p:spPr>
      </p:sp>
      <p:sp>
        <p:nvSpPr>
          <p:cNvPr id="125" name="Google Shape;125;g2b88a222a1d_3_121"/>
          <p:cNvSpPr txBox="1"/>
          <p:nvPr>
            <p:ph idx="14" type="body"/>
          </p:nvPr>
        </p:nvSpPr>
        <p:spPr>
          <a:xfrm>
            <a:off x="8851392" y="3971853"/>
            <a:ext cx="2642700" cy="877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000"/>
              <a:buNone/>
              <a:defRPr b="1" sz="2000"/>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26" name="Google Shape;126;g2b88a222a1d_3_121"/>
          <p:cNvSpPr txBox="1"/>
          <p:nvPr>
            <p:ph idx="15" type="body"/>
          </p:nvPr>
        </p:nvSpPr>
        <p:spPr>
          <a:xfrm>
            <a:off x="8851392" y="4945456"/>
            <a:ext cx="2644500" cy="741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2000"/>
              <a:buNone/>
              <a:defRPr sz="2000">
                <a:solidFill>
                  <a:srgbClr val="888888"/>
                </a:solidFill>
              </a:defRPr>
            </a:lvl2pPr>
            <a:lvl3pPr indent="-228600" lvl="2" marL="1371600" rtl="0" algn="l">
              <a:lnSpc>
                <a:spcPct val="90000"/>
              </a:lnSpc>
              <a:spcBef>
                <a:spcPts val="1600"/>
              </a:spcBef>
              <a:spcAft>
                <a:spcPts val="0"/>
              </a:spcAft>
              <a:buClr>
                <a:srgbClr val="888888"/>
              </a:buClr>
              <a:buSzPts val="1800"/>
              <a:buNone/>
              <a:defRPr sz="1800">
                <a:solidFill>
                  <a:srgbClr val="888888"/>
                </a:solidFill>
              </a:defRPr>
            </a:lvl3pPr>
            <a:lvl4pPr indent="-228600" lvl="3" marL="1828800" rtl="0" algn="l">
              <a:lnSpc>
                <a:spcPct val="90000"/>
              </a:lnSpc>
              <a:spcBef>
                <a:spcPts val="1600"/>
              </a:spcBef>
              <a:spcAft>
                <a:spcPts val="0"/>
              </a:spcAft>
              <a:buClr>
                <a:srgbClr val="888888"/>
              </a:buClr>
              <a:buSzPts val="1600"/>
              <a:buNone/>
              <a:defRPr sz="1600">
                <a:solidFill>
                  <a:srgbClr val="888888"/>
                </a:solidFill>
              </a:defRPr>
            </a:lvl4pPr>
            <a:lvl5pPr indent="-228600" lvl="4" marL="2286000" rtl="0" algn="l">
              <a:lnSpc>
                <a:spcPct val="90000"/>
              </a:lnSpc>
              <a:spcBef>
                <a:spcPts val="1600"/>
              </a:spcBef>
              <a:spcAft>
                <a:spcPts val="0"/>
              </a:spcAft>
              <a:buClr>
                <a:srgbClr val="888888"/>
              </a:buClr>
              <a:buSzPts val="1600"/>
              <a:buNone/>
              <a:defRPr sz="1600">
                <a:solidFill>
                  <a:srgbClr val="888888"/>
                </a:solidFill>
              </a:defRPr>
            </a:lvl5pPr>
            <a:lvl6pPr indent="-228600" lvl="5" marL="2743200" rtl="0" algn="l">
              <a:lnSpc>
                <a:spcPct val="90000"/>
              </a:lnSpc>
              <a:spcBef>
                <a:spcPts val="16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127" name="Google Shape;127;g2b88a222a1d_3_1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g2b88a222a1d_3_1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g2b88a222a1d_3_1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0" name="Google Shape;130;g2b88a222a1d_3_121"/>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sp>
        <p:nvSpPr>
          <p:cNvPr id="131" name="Google Shape;131;g2b88a222a1d_3_121"/>
          <p:cNvSpPr/>
          <p:nvPr/>
        </p:nvSpPr>
        <p:spPr>
          <a:xfrm rot="10800000">
            <a:off x="11504699" y="2020921"/>
            <a:ext cx="687300" cy="18966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132" name="Google Shape;132;g2b88a222a1d_3_121"/>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ummary">
  <p:cSld name="12_Summary">
    <p:spTree>
      <p:nvGrpSpPr>
        <p:cNvPr id="133" name="Shape 133"/>
        <p:cNvGrpSpPr/>
        <p:nvPr/>
      </p:nvGrpSpPr>
      <p:grpSpPr>
        <a:xfrm>
          <a:off x="0" y="0"/>
          <a:ext cx="0" cy="0"/>
          <a:chOff x="0" y="0"/>
          <a:chExt cx="0" cy="0"/>
        </a:xfrm>
      </p:grpSpPr>
      <p:sp>
        <p:nvSpPr>
          <p:cNvPr id="134" name="Google Shape;134;g2b88a222a1d_3_141"/>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g2b88a222a1d_3_141"/>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g2b88a222a1d_3_141"/>
          <p:cNvSpPr txBox="1"/>
          <p:nvPr>
            <p:ph type="title"/>
          </p:nvPr>
        </p:nvSpPr>
        <p:spPr>
          <a:xfrm>
            <a:off x="422145" y="539496"/>
            <a:ext cx="4908000" cy="2640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7" name="Google Shape;137;g2b88a222a1d_3_141"/>
          <p:cNvSpPr txBox="1"/>
          <p:nvPr>
            <p:ph idx="1" type="body"/>
          </p:nvPr>
        </p:nvSpPr>
        <p:spPr>
          <a:xfrm>
            <a:off x="5583401" y="539496"/>
            <a:ext cx="4956300" cy="264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800"/>
              <a:buNone/>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38" name="Google Shape;138;g2b88a222a1d_3_141"/>
          <p:cNvSpPr/>
          <p:nvPr>
            <p:ph idx="2" type="pic"/>
          </p:nvPr>
        </p:nvSpPr>
        <p:spPr>
          <a:xfrm>
            <a:off x="420624" y="3355848"/>
            <a:ext cx="5230500" cy="2816400"/>
          </a:xfrm>
          <a:prstGeom prst="rect">
            <a:avLst/>
          </a:prstGeom>
          <a:solidFill>
            <a:schemeClr val="accent3"/>
          </a:solidFill>
          <a:ln>
            <a:noFill/>
          </a:ln>
        </p:spPr>
      </p:sp>
      <p:sp>
        <p:nvSpPr>
          <p:cNvPr id="139" name="Google Shape;139;g2b88a222a1d_3_141"/>
          <p:cNvSpPr/>
          <p:nvPr>
            <p:ph idx="3" type="pic"/>
          </p:nvPr>
        </p:nvSpPr>
        <p:spPr>
          <a:xfrm>
            <a:off x="5650992" y="3355848"/>
            <a:ext cx="5843100" cy="2816400"/>
          </a:xfrm>
          <a:prstGeom prst="rect">
            <a:avLst/>
          </a:prstGeom>
          <a:solidFill>
            <a:schemeClr val="accent3"/>
          </a:solidFill>
          <a:ln>
            <a:noFill/>
          </a:ln>
        </p:spPr>
      </p:sp>
      <p:sp>
        <p:nvSpPr>
          <p:cNvPr id="140" name="Google Shape;140;g2b88a222a1d_3_14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g2b88a222a1d_3_14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g2b88a222a1d_3_1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g2b88a222a1d_3_141"/>
          <p:cNvSpPr/>
          <p:nvPr/>
        </p:nvSpPr>
        <p:spPr>
          <a:xfrm rot="10800000">
            <a:off x="-59" y="3352199"/>
            <a:ext cx="413700" cy="28200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144" name="Google Shape;144;g2b88a222a1d_3_141"/>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145" name="Google Shape;145;g2b88a222a1d_3_141"/>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2b88a222a1d_3_25"/>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2b88a222a1d_3_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losing">
  <p:cSld name="13_Closing">
    <p:spTree>
      <p:nvGrpSpPr>
        <p:cNvPr id="146" name="Shape 146"/>
        <p:cNvGrpSpPr/>
        <p:nvPr/>
      </p:nvGrpSpPr>
      <p:grpSpPr>
        <a:xfrm>
          <a:off x="0" y="0"/>
          <a:ext cx="0" cy="0"/>
          <a:chOff x="0" y="0"/>
          <a:chExt cx="0" cy="0"/>
        </a:xfrm>
      </p:grpSpPr>
      <p:sp>
        <p:nvSpPr>
          <p:cNvPr id="147" name="Google Shape;147;g2b88a222a1d_3_154"/>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8" name="Google Shape;148;g2b88a222a1d_3_154"/>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9" name="Google Shape;149;g2b88a222a1d_3_154"/>
          <p:cNvSpPr txBox="1"/>
          <p:nvPr>
            <p:ph type="title"/>
          </p:nvPr>
        </p:nvSpPr>
        <p:spPr>
          <a:xfrm>
            <a:off x="422897" y="539496"/>
            <a:ext cx="5228400" cy="2697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0" name="Google Shape;150;g2b88a222a1d_3_154"/>
          <p:cNvSpPr txBox="1"/>
          <p:nvPr>
            <p:ph idx="1" type="body"/>
          </p:nvPr>
        </p:nvSpPr>
        <p:spPr>
          <a:xfrm>
            <a:off x="422897" y="3354749"/>
            <a:ext cx="5228400" cy="2582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800"/>
              <a:buNone/>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51" name="Google Shape;151;g2b88a222a1d_3_154"/>
          <p:cNvSpPr/>
          <p:nvPr/>
        </p:nvSpPr>
        <p:spPr>
          <a:xfrm rot="10800000">
            <a:off x="6096082" y="695395"/>
            <a:ext cx="5391600" cy="54768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152" name="Google Shape;152;g2b88a222a1d_3_154"/>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153" name="Google Shape;153;g2b88a222a1d_3_154"/>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id="154" name="Google Shape;154;g2b88a222a1d_3_154"/>
          <p:cNvSpPr/>
          <p:nvPr>
            <p:ph idx="2" type="pic"/>
          </p:nvPr>
        </p:nvSpPr>
        <p:spPr>
          <a:xfrm>
            <a:off x="6620256" y="1243584"/>
            <a:ext cx="4361700" cy="4361700"/>
          </a:xfrm>
          <a:prstGeom prst="rect">
            <a:avLst/>
          </a:prstGeom>
          <a:solidFill>
            <a:schemeClr val="accent3"/>
          </a:solidFill>
          <a:ln>
            <a:noFill/>
          </a:ln>
        </p:spPr>
      </p:sp>
      <p:sp>
        <p:nvSpPr>
          <p:cNvPr id="155" name="Google Shape;155;g2b88a222a1d_3_15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g2b88a222a1d_3_15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g2b88a222a1d_3_15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2b88a222a1d_3_2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2b88a222a1d_3_2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2b88a222a1d_3_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2b88a222a1d_3_3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2b88a222a1d_3_32"/>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2b88a222a1d_3_32"/>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2b88a222a1d_3_3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2b88a222a1d_3_3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2b88a222a1d_3_3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2b88a222a1d_3_40"/>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2b88a222a1d_3_40"/>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2b88a222a1d_3_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2b88a222a1d_3_44"/>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2b88a222a1d_3_4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2b88a222a1d_3_4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2b88a222a1d_3_47"/>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2b88a222a1d_3_47"/>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2b88a222a1d_3_47"/>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g2b88a222a1d_3_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2b88a222a1d_3_53"/>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2b88a222a1d_3_5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2b88a222a1d_3_1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2b88a222a1d_3_1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2b88a222a1d_3_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hyperlink" Target="https://github.com/ReptilianRex6/Utah_Housing_Data.g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7.jpg"/><Relationship Id="rId6"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
          <p:cNvSpPr txBox="1"/>
          <p:nvPr>
            <p:ph type="ctrTitle"/>
          </p:nvPr>
        </p:nvSpPr>
        <p:spPr>
          <a:xfrm>
            <a:off x="422900" y="4476325"/>
            <a:ext cx="3714300" cy="15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Utah Housing</a:t>
            </a:r>
            <a:endParaRPr/>
          </a:p>
          <a:p>
            <a:pPr indent="0" lvl="0" marL="0" rtl="0" algn="l">
              <a:lnSpc>
                <a:spcPct val="90000"/>
              </a:lnSpc>
              <a:spcBef>
                <a:spcPts val="0"/>
              </a:spcBef>
              <a:spcAft>
                <a:spcPts val="0"/>
              </a:spcAft>
              <a:buClr>
                <a:schemeClr val="dk1"/>
              </a:buClr>
              <a:buSzPts val="4400"/>
              <a:buFont typeface="Calibri"/>
              <a:buNone/>
            </a:pPr>
            <a:r>
              <a:rPr lang="en-US"/>
              <a:t>Data Analysis</a:t>
            </a:r>
            <a:endParaRPr/>
          </a:p>
        </p:txBody>
      </p:sp>
      <p:sp>
        <p:nvSpPr>
          <p:cNvPr id="164" name="Google Shape;164;p1"/>
          <p:cNvSpPr txBox="1"/>
          <p:nvPr>
            <p:ph idx="1" type="subTitle"/>
          </p:nvPr>
        </p:nvSpPr>
        <p:spPr>
          <a:xfrm>
            <a:off x="4137200" y="4732975"/>
            <a:ext cx="3558000" cy="1302000"/>
          </a:xfrm>
          <a:prstGeom prst="rect">
            <a:avLst/>
          </a:prstGeom>
          <a:noFill/>
          <a:ln>
            <a:noFill/>
          </a:ln>
        </p:spPr>
        <p:txBody>
          <a:bodyPr anchorCtr="0" anchor="ctr" bIns="45700" lIns="91425" spcFirstLastPara="1" rIns="91425" wrap="square" tIns="45700">
            <a:normAutofit lnSpcReduction="20000"/>
          </a:bodyPr>
          <a:lstStyle/>
          <a:p>
            <a:pPr indent="-228600" lvl="0" marL="685800" rtl="0" algn="l">
              <a:lnSpc>
                <a:spcPct val="90000"/>
              </a:lnSpc>
              <a:spcBef>
                <a:spcPts val="0"/>
              </a:spcBef>
              <a:spcAft>
                <a:spcPts val="0"/>
              </a:spcAft>
              <a:buClr>
                <a:schemeClr val="dk1"/>
              </a:buClr>
              <a:buSzPts val="2800"/>
              <a:buNone/>
            </a:pPr>
            <a:r>
              <a:rPr lang="en-US"/>
              <a:t>Zac Baxter</a:t>
            </a:r>
            <a:endParaRPr/>
          </a:p>
          <a:p>
            <a:pPr indent="-228600" lvl="0" marL="685800" rtl="0" algn="l">
              <a:lnSpc>
                <a:spcPct val="90000"/>
              </a:lnSpc>
              <a:spcBef>
                <a:spcPts val="1600"/>
              </a:spcBef>
              <a:spcAft>
                <a:spcPts val="0"/>
              </a:spcAft>
              <a:buClr>
                <a:schemeClr val="dk1"/>
              </a:buClr>
              <a:buSzPts val="2800"/>
              <a:buNone/>
            </a:pPr>
            <a:r>
              <a:rPr lang="en-US"/>
              <a:t>Ethan Bennett</a:t>
            </a:r>
            <a:endParaRPr/>
          </a:p>
          <a:p>
            <a:pPr indent="-228600" lvl="0" marL="685800" rtl="0" algn="l">
              <a:spcBef>
                <a:spcPts val="1600"/>
              </a:spcBef>
              <a:spcAft>
                <a:spcPts val="1600"/>
              </a:spcAft>
              <a:buClr>
                <a:schemeClr val="dk1"/>
              </a:buClr>
              <a:buSzPts val="2800"/>
              <a:buNone/>
            </a:pPr>
            <a:r>
              <a:rPr lang="en-US"/>
              <a:t>Ryan Mosher</a:t>
            </a:r>
            <a:endParaRPr/>
          </a:p>
        </p:txBody>
      </p:sp>
      <p:pic>
        <p:nvPicPr>
          <p:cNvPr descr="Beautiful View valley " id="165" name="Google Shape;165;p1"/>
          <p:cNvPicPr preferRelativeResize="0"/>
          <p:nvPr>
            <p:ph idx="2" type="pic"/>
          </p:nvPr>
        </p:nvPicPr>
        <p:blipFill rotWithShape="1">
          <a:blip r:embed="rId3">
            <a:alphaModFix/>
          </a:blip>
          <a:srcRect b="2" l="0" r="0" t="2"/>
          <a:stretch/>
        </p:blipFill>
        <p:spPr>
          <a:xfrm>
            <a:off x="1525" y="0"/>
            <a:ext cx="12188952" cy="4271124"/>
          </a:xfrm>
          <a:prstGeom prst="rect">
            <a:avLst/>
          </a:prstGeom>
          <a:solidFill>
            <a:schemeClr val="accent3"/>
          </a:solidFill>
          <a:ln>
            <a:noFill/>
          </a:ln>
        </p:spPr>
      </p:pic>
      <p:sp>
        <p:nvSpPr>
          <p:cNvPr id="166" name="Google Shape;166;p1"/>
          <p:cNvSpPr txBox="1"/>
          <p:nvPr>
            <p:ph idx="1" type="subTitle"/>
          </p:nvPr>
        </p:nvSpPr>
        <p:spPr>
          <a:xfrm>
            <a:off x="7695200" y="4733125"/>
            <a:ext cx="3432600" cy="1302000"/>
          </a:xfrm>
          <a:prstGeom prst="rect">
            <a:avLst/>
          </a:prstGeom>
          <a:noFill/>
          <a:ln>
            <a:noFill/>
          </a:ln>
        </p:spPr>
        <p:txBody>
          <a:bodyPr anchorCtr="0" anchor="ctr"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None/>
            </a:pPr>
            <a:r>
              <a:rPr lang="en-US"/>
              <a:t>Stephen Singletary</a:t>
            </a:r>
            <a:endParaRPr/>
          </a:p>
          <a:p>
            <a:pPr indent="-228600" lvl="0" marL="228600" rtl="0" algn="l">
              <a:lnSpc>
                <a:spcPct val="90000"/>
              </a:lnSpc>
              <a:spcBef>
                <a:spcPts val="1600"/>
              </a:spcBef>
              <a:spcAft>
                <a:spcPts val="0"/>
              </a:spcAft>
              <a:buClr>
                <a:schemeClr val="dk1"/>
              </a:buClr>
              <a:buSzPts val="2800"/>
              <a:buNone/>
            </a:pPr>
            <a:r>
              <a:rPr lang="en-US"/>
              <a:t>Nathan Tyler</a:t>
            </a:r>
            <a:endParaRPr/>
          </a:p>
          <a:p>
            <a:pPr indent="-228600" lvl="0" marL="228600" rtl="0" algn="l">
              <a:lnSpc>
                <a:spcPct val="90000"/>
              </a:lnSpc>
              <a:spcBef>
                <a:spcPts val="1600"/>
              </a:spcBef>
              <a:spcAft>
                <a:spcPts val="1600"/>
              </a:spcAft>
              <a:buClr>
                <a:schemeClr val="dk1"/>
              </a:buClr>
              <a:buSzPts val="2800"/>
              <a:buNone/>
            </a:pPr>
            <a:r>
              <a:t/>
            </a:r>
            <a:endParaRPr/>
          </a:p>
        </p:txBody>
      </p:sp>
      <p:sp>
        <p:nvSpPr>
          <p:cNvPr id="167" name="Google Shape;167;p1"/>
          <p:cNvSpPr txBox="1"/>
          <p:nvPr/>
        </p:nvSpPr>
        <p:spPr>
          <a:xfrm>
            <a:off x="6230150" y="4271125"/>
            <a:ext cx="1883400" cy="572700"/>
          </a:xfrm>
          <a:prstGeom prst="rect">
            <a:avLst/>
          </a:prstGeom>
          <a:noFill/>
          <a:ln>
            <a:noFill/>
          </a:ln>
        </p:spPr>
        <p:txBody>
          <a:bodyPr anchorCtr="0" anchor="t" bIns="91425" lIns="91425" spcFirstLastPara="1" rIns="91425" wrap="square" tIns="91425">
            <a:spAutoFit/>
          </a:bodyPr>
          <a:lstStyle/>
          <a:p>
            <a:pPr indent="-228600" lvl="0" marL="228600" rtl="0" algn="l">
              <a:lnSpc>
                <a:spcPct val="90000"/>
              </a:lnSpc>
              <a:spcBef>
                <a:spcPts val="0"/>
              </a:spcBef>
              <a:spcAft>
                <a:spcPts val="0"/>
              </a:spcAft>
              <a:buNone/>
            </a:pPr>
            <a:r>
              <a:rPr b="1" lang="en-US" sz="2800">
                <a:solidFill>
                  <a:schemeClr val="dk1"/>
                </a:solidFill>
                <a:latin typeface="Calibri"/>
                <a:ea typeface="Calibri"/>
                <a:cs typeface="Calibri"/>
                <a:sym typeface="Calibri"/>
              </a:rPr>
              <a:t>Presenters</a:t>
            </a:r>
            <a:endParaRPr b="1"/>
          </a:p>
        </p:txBody>
      </p:sp>
      <p:sp>
        <p:nvSpPr>
          <p:cNvPr id="168" name="Google Shape;168;p1"/>
          <p:cNvSpPr txBox="1"/>
          <p:nvPr/>
        </p:nvSpPr>
        <p:spPr>
          <a:xfrm>
            <a:off x="1138950" y="6208888"/>
            <a:ext cx="9914100" cy="5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u="sng">
                <a:solidFill>
                  <a:schemeClr val="hlink"/>
                </a:solidFill>
                <a:hlinkClick r:id="rId4"/>
              </a:rPr>
              <a:t>https://github.com/ReptilianRex6/Utah_Housing_Data.git</a:t>
            </a:r>
            <a:endParaRPr sz="24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58" name="Shape 258"/>
        <p:cNvGrpSpPr/>
        <p:nvPr/>
      </p:nvGrpSpPr>
      <p:grpSpPr>
        <a:xfrm>
          <a:off x="0" y="0"/>
          <a:ext cx="0" cy="0"/>
          <a:chOff x="0" y="0"/>
          <a:chExt cx="0" cy="0"/>
        </a:xfrm>
      </p:grpSpPr>
      <p:sp>
        <p:nvSpPr>
          <p:cNvPr id="259" name="Google Shape;259;g268de99c206_0_131"/>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Building Permits vs. Population Growth</a:t>
            </a:r>
            <a:endParaRPr/>
          </a:p>
          <a:p>
            <a:pPr indent="0" lvl="0" marL="0" rtl="0" algn="ctr">
              <a:lnSpc>
                <a:spcPct val="90000"/>
              </a:lnSpc>
              <a:spcBef>
                <a:spcPts val="0"/>
              </a:spcBef>
              <a:spcAft>
                <a:spcPts val="0"/>
              </a:spcAft>
              <a:buClr>
                <a:schemeClr val="dk1"/>
              </a:buClr>
              <a:buSzPts val="4400"/>
              <a:buFont typeface="Calibri"/>
              <a:buNone/>
            </a:pPr>
            <a:r>
              <a:rPr lang="en-US"/>
              <a:t>Not Building Enough Houses</a:t>
            </a:r>
            <a:endParaRPr/>
          </a:p>
        </p:txBody>
      </p:sp>
      <p:sp>
        <p:nvSpPr>
          <p:cNvPr id="260" name="Google Shape;260;g268de99c206_0_13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261" name="Google Shape;261;g268de99c206_0_13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262" name="Google Shape;262;g268de99c206_0_1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pic>
        <p:nvPicPr>
          <p:cNvPr id="263" name="Google Shape;263;g268de99c206_0_131"/>
          <p:cNvPicPr preferRelativeResize="0"/>
          <p:nvPr/>
        </p:nvPicPr>
        <p:blipFill>
          <a:blip r:embed="rId3">
            <a:alphaModFix/>
          </a:blip>
          <a:stretch>
            <a:fillRect/>
          </a:stretch>
        </p:blipFill>
        <p:spPr>
          <a:xfrm>
            <a:off x="152400" y="1843225"/>
            <a:ext cx="8721450" cy="4360725"/>
          </a:xfrm>
          <a:prstGeom prst="rect">
            <a:avLst/>
          </a:prstGeom>
          <a:noFill/>
          <a:ln>
            <a:noFill/>
          </a:ln>
        </p:spPr>
      </p:pic>
      <p:sp>
        <p:nvSpPr>
          <p:cNvPr id="264" name="Google Shape;264;g268de99c206_0_131"/>
          <p:cNvSpPr txBox="1"/>
          <p:nvPr/>
        </p:nvSpPr>
        <p:spPr>
          <a:xfrm>
            <a:off x="8873850" y="1843225"/>
            <a:ext cx="3318300" cy="3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Consider: </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House building has not kept up with population growth since 2008.</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Low supply with high demand causes high prices.</a:t>
            </a:r>
            <a:endParaRPr sz="2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68" name="Shape 268"/>
        <p:cNvGrpSpPr/>
        <p:nvPr/>
      </p:nvGrpSpPr>
      <p:grpSpPr>
        <a:xfrm>
          <a:off x="0" y="0"/>
          <a:ext cx="0" cy="0"/>
          <a:chOff x="0" y="0"/>
          <a:chExt cx="0" cy="0"/>
        </a:xfrm>
      </p:grpSpPr>
      <p:sp>
        <p:nvSpPr>
          <p:cNvPr id="269" name="Google Shape;269;p6"/>
          <p:cNvSpPr txBox="1"/>
          <p:nvPr>
            <p:ph type="title"/>
          </p:nvPr>
        </p:nvSpPr>
        <p:spPr>
          <a:xfrm>
            <a:off x="824713" y="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Raw Correlation Table</a:t>
            </a:r>
            <a:endParaRPr/>
          </a:p>
        </p:txBody>
      </p:sp>
      <p:graphicFrame>
        <p:nvGraphicFramePr>
          <p:cNvPr descr="Table" id="270" name="Google Shape;270;p6"/>
          <p:cNvGraphicFramePr/>
          <p:nvPr/>
        </p:nvGraphicFramePr>
        <p:xfrm>
          <a:off x="420688" y="1520825"/>
          <a:ext cx="3000000" cy="3000000"/>
        </p:xfrm>
        <a:graphic>
          <a:graphicData uri="http://schemas.openxmlformats.org/drawingml/2006/table">
            <a:tbl>
              <a:tblPr bandRow="1" firstRow="1">
                <a:noFill/>
                <a:tableStyleId>{6594A7B2-70C7-4853-AAEE-DB71935734A5}</a:tableStyleId>
              </a:tblPr>
              <a:tblGrid>
                <a:gridCol w="2264725"/>
                <a:gridCol w="2264725"/>
                <a:gridCol w="2264725"/>
                <a:gridCol w="2264725"/>
                <a:gridCol w="2264725"/>
              </a:tblGrid>
              <a:tr h="587775">
                <a:tc>
                  <a:txBody>
                    <a:bodyPr/>
                    <a:lstStyle/>
                    <a:p>
                      <a:pPr indent="0" lvl="0" marL="0" marR="0" rtl="0" algn="ctr">
                        <a:spcBef>
                          <a:spcPts val="0"/>
                        </a:spcBef>
                        <a:spcAft>
                          <a:spcPts val="0"/>
                        </a:spcAft>
                        <a:buNone/>
                      </a:pPr>
                      <a:r>
                        <a:t/>
                      </a:r>
                      <a:endParaRPr sz="1800" u="none" cap="none" strike="noStrike"/>
                    </a:p>
                  </a:txBody>
                  <a:tcPr marT="45725" marB="45725" marR="91450" marL="91450" anchor="ctr">
                    <a:solidFill>
                      <a:schemeClr val="accent3"/>
                    </a:solidFill>
                  </a:tcPr>
                </a:tc>
                <a:tc>
                  <a:txBody>
                    <a:bodyPr/>
                    <a:lstStyle/>
                    <a:p>
                      <a:pPr indent="0" lvl="0" marL="0" marR="0" rtl="0" algn="ctr">
                        <a:spcBef>
                          <a:spcPts val="0"/>
                        </a:spcBef>
                        <a:spcAft>
                          <a:spcPts val="0"/>
                        </a:spcAft>
                        <a:buNone/>
                      </a:pPr>
                      <a:r>
                        <a:rPr lang="en-US" sz="1800"/>
                        <a:t>Home Prices</a:t>
                      </a:r>
                      <a:endParaRPr/>
                    </a:p>
                  </a:txBody>
                  <a:tcPr marT="45725" marB="45725" marR="91450" marL="91450" anchor="ctr">
                    <a:solidFill>
                      <a:schemeClr val="accent3"/>
                    </a:solidFill>
                  </a:tcPr>
                </a:tc>
                <a:tc>
                  <a:txBody>
                    <a:bodyPr/>
                    <a:lstStyle/>
                    <a:p>
                      <a:pPr indent="0" lvl="0" marL="0" marR="0" rtl="0" algn="ctr">
                        <a:spcBef>
                          <a:spcPts val="0"/>
                        </a:spcBef>
                        <a:spcAft>
                          <a:spcPts val="0"/>
                        </a:spcAft>
                        <a:buNone/>
                      </a:pPr>
                      <a:r>
                        <a:t/>
                      </a:r>
                      <a:endParaRPr/>
                    </a:p>
                  </a:txBody>
                  <a:tcPr marT="45725" marB="45725" marR="91450" marL="91450" anchor="ctr">
                    <a:lnR cap="flat" cmpd="sng" w="12700">
                      <a:solidFill>
                        <a:schemeClr val="lt1"/>
                      </a:solidFill>
                      <a:prstDash val="solid"/>
                      <a:round/>
                      <a:headEnd len="sm" w="sm" type="none"/>
                      <a:tailEnd len="sm" w="sm" type="none"/>
                    </a:lnR>
                    <a:solidFill>
                      <a:srgbClr val="C9DAF8"/>
                    </a:solidFill>
                  </a:tcPr>
                </a:tc>
                <a:tc>
                  <a:txBody>
                    <a:bodyPr/>
                    <a:lstStyle/>
                    <a:p>
                      <a:pPr indent="0" lvl="0" marL="0" marR="0" rtl="0" algn="ctr">
                        <a:spcBef>
                          <a:spcPts val="0"/>
                        </a:spcBef>
                        <a:spcAft>
                          <a:spcPts val="0"/>
                        </a:spcAft>
                        <a:buNone/>
                      </a:pPr>
                      <a:r>
                        <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9DAF8"/>
                    </a:solidFill>
                  </a:tcPr>
                </a:tc>
                <a:tc>
                  <a:txBody>
                    <a:bodyPr/>
                    <a:lstStyle/>
                    <a:p>
                      <a:pPr indent="0" lvl="0" marL="0" marR="0" rtl="0" algn="ctr">
                        <a:spcBef>
                          <a:spcPts val="0"/>
                        </a:spcBef>
                        <a:spcAft>
                          <a:spcPts val="0"/>
                        </a:spcAft>
                        <a:buNone/>
                      </a:pPr>
                      <a:r>
                        <a:t/>
                      </a:r>
                      <a:endParaRPr/>
                    </a:p>
                  </a:txBody>
                  <a:tcPr marT="45725" marB="45725" marR="91450" marL="91450" anchor="ctr">
                    <a:lnL cap="flat" cmpd="sng" w="12700">
                      <a:solidFill>
                        <a:schemeClr val="lt1"/>
                      </a:solidFill>
                      <a:prstDash val="solid"/>
                      <a:round/>
                      <a:headEnd len="sm" w="sm" type="none"/>
                      <a:tailEnd len="sm" w="sm" type="none"/>
                    </a:lnL>
                    <a:solidFill>
                      <a:srgbClr val="C9DAF8"/>
                    </a:solidFill>
                  </a:tcPr>
                </a:tc>
              </a:tr>
              <a:tr h="587775">
                <a:tc>
                  <a:txBody>
                    <a:bodyPr/>
                    <a:lstStyle/>
                    <a:p>
                      <a:pPr indent="0" lvl="0" marL="0" marR="0" rtl="0" algn="ctr">
                        <a:spcBef>
                          <a:spcPts val="0"/>
                        </a:spcBef>
                        <a:spcAft>
                          <a:spcPts val="0"/>
                        </a:spcAft>
                        <a:buNone/>
                      </a:pPr>
                      <a:r>
                        <a:rPr lang="en-US" sz="1800"/>
                        <a:t>Income</a:t>
                      </a:r>
                      <a:endParaRPr/>
                    </a:p>
                  </a:txBody>
                  <a:tcPr marT="45725" marB="45725" marR="91450" marL="91450" anchor="ctr"/>
                </a:tc>
                <a:tc>
                  <a:txBody>
                    <a:bodyPr/>
                    <a:lstStyle/>
                    <a:p>
                      <a:pPr indent="0" lvl="0" marL="0" marR="0" rtl="0" algn="ctr">
                        <a:spcBef>
                          <a:spcPts val="0"/>
                        </a:spcBef>
                        <a:spcAft>
                          <a:spcPts val="0"/>
                        </a:spcAft>
                        <a:buNone/>
                      </a:pPr>
                      <a:r>
                        <a:rPr lang="en-US"/>
                        <a:t>0.914838</a:t>
                      </a:r>
                      <a:endParaRPr/>
                    </a:p>
                  </a:txBody>
                  <a:tcPr marT="45725" marB="45725" marR="91450" marL="91450" anchor="ctr">
                    <a:solidFill>
                      <a:srgbClr val="6AA84F"/>
                    </a:solidFill>
                  </a:tcPr>
                </a:tc>
                <a:tc>
                  <a:txBody>
                    <a:bodyPr/>
                    <a:lstStyle/>
                    <a:p>
                      <a:pPr indent="0" lvl="0" marL="0" rtl="0" algn="ctr">
                        <a:spcBef>
                          <a:spcPts val="0"/>
                        </a:spcBef>
                        <a:spcAft>
                          <a:spcPts val="0"/>
                        </a:spcAft>
                        <a:buClr>
                          <a:schemeClr val="dk1"/>
                        </a:buClr>
                        <a:buFont typeface="Arial"/>
                        <a:buNone/>
                      </a:pPr>
                      <a:r>
                        <a:rPr b="1" lang="en-US" sz="1800">
                          <a:solidFill>
                            <a:schemeClr val="lt1"/>
                          </a:solidFill>
                        </a:rPr>
                        <a:t>Income</a:t>
                      </a:r>
                      <a:endParaRPr/>
                    </a:p>
                  </a:txBody>
                  <a:tcPr marT="45725" marB="45725" marR="91450" marL="91450" anchor="ctr">
                    <a:solidFill>
                      <a:schemeClr val="accent3"/>
                    </a:solidFill>
                  </a:tcPr>
                </a:tc>
                <a:tc>
                  <a:txBody>
                    <a:bodyPr/>
                    <a:lstStyle/>
                    <a:p>
                      <a:pPr indent="0" lvl="0" marL="0" marR="0" rtl="0" algn="ctr">
                        <a:spcBef>
                          <a:spcPts val="0"/>
                        </a:spcBef>
                        <a:spcAft>
                          <a:spcPts val="0"/>
                        </a:spcAft>
                        <a:buNone/>
                      </a:pPr>
                      <a:r>
                        <a:t/>
                      </a:r>
                      <a:endParaRPr/>
                    </a:p>
                  </a:txBody>
                  <a:tcPr marT="45725" marB="45725" marR="91450" marL="91450" anchor="ctr">
                    <a:lnT cap="flat" cmpd="sng" w="38100">
                      <a:solidFill>
                        <a:schemeClr val="lt1"/>
                      </a:solidFill>
                      <a:prstDash val="solid"/>
                      <a:round/>
                      <a:headEnd len="sm" w="sm" type="none"/>
                      <a:tailEnd len="sm" w="sm" type="none"/>
                    </a:lnT>
                    <a:solidFill>
                      <a:srgbClr val="C9DAF8"/>
                    </a:solidFill>
                  </a:tcPr>
                </a:tc>
                <a:tc>
                  <a:txBody>
                    <a:bodyPr/>
                    <a:lstStyle/>
                    <a:p>
                      <a:pPr indent="0" lvl="0" marL="0" marR="0" rtl="0" algn="ctr">
                        <a:spcBef>
                          <a:spcPts val="0"/>
                        </a:spcBef>
                        <a:spcAft>
                          <a:spcPts val="0"/>
                        </a:spcAft>
                        <a:buNone/>
                      </a:pPr>
                      <a:r>
                        <a:t/>
                      </a:r>
                      <a:endParaRPr/>
                    </a:p>
                  </a:txBody>
                  <a:tcPr marT="45725" marB="45725" marR="91450" marL="91450" anchor="ctr">
                    <a:solidFill>
                      <a:srgbClr val="C9DAF8"/>
                    </a:solidFill>
                  </a:tcPr>
                </a:tc>
              </a:tr>
              <a:tr h="587775">
                <a:tc>
                  <a:txBody>
                    <a:bodyPr/>
                    <a:lstStyle/>
                    <a:p>
                      <a:pPr indent="0" lvl="0" marL="0" marR="0" rtl="0" algn="ctr">
                        <a:spcBef>
                          <a:spcPts val="0"/>
                        </a:spcBef>
                        <a:spcAft>
                          <a:spcPts val="0"/>
                        </a:spcAft>
                        <a:buNone/>
                      </a:pPr>
                      <a:r>
                        <a:rPr lang="en-US" sz="1800"/>
                        <a:t>Interest</a:t>
                      </a:r>
                      <a:r>
                        <a:rPr lang="en-US" sz="1800"/>
                        <a:t> Rates</a:t>
                      </a:r>
                      <a:endParaRPr/>
                    </a:p>
                  </a:txBody>
                  <a:tcPr marT="45725" marB="45725" marR="91450" marL="91450" anchor="ctr"/>
                </a:tc>
                <a:tc>
                  <a:txBody>
                    <a:bodyPr/>
                    <a:lstStyle/>
                    <a:p>
                      <a:pPr indent="0" lvl="0" marL="0" marR="0" rtl="0" algn="ctr">
                        <a:spcBef>
                          <a:spcPts val="0"/>
                        </a:spcBef>
                        <a:spcAft>
                          <a:spcPts val="0"/>
                        </a:spcAft>
                        <a:buNone/>
                      </a:pPr>
                      <a:r>
                        <a:rPr lang="en-US"/>
                        <a:t>-0.629452</a:t>
                      </a:r>
                      <a:endParaRPr/>
                    </a:p>
                  </a:txBody>
                  <a:tcPr marT="45725" marB="45725" marR="91450" marL="91450" anchor="ctr">
                    <a:solidFill>
                      <a:srgbClr val="EA9999"/>
                    </a:solidFill>
                  </a:tcPr>
                </a:tc>
                <a:tc>
                  <a:txBody>
                    <a:bodyPr/>
                    <a:lstStyle/>
                    <a:p>
                      <a:pPr indent="0" lvl="0" marL="0" marR="0" rtl="0" algn="ctr">
                        <a:spcBef>
                          <a:spcPts val="0"/>
                        </a:spcBef>
                        <a:spcAft>
                          <a:spcPts val="0"/>
                        </a:spcAft>
                        <a:buNone/>
                      </a:pPr>
                      <a:r>
                        <a:rPr lang="en-US"/>
                        <a:t>-0.537467</a:t>
                      </a:r>
                      <a:endParaRPr/>
                    </a:p>
                  </a:txBody>
                  <a:tcPr marT="45725" marB="45725" marR="91450" marL="91450" anchor="ctr">
                    <a:solidFill>
                      <a:srgbClr val="EA9999"/>
                    </a:solidFill>
                  </a:tcPr>
                </a:tc>
                <a:tc>
                  <a:txBody>
                    <a:bodyPr/>
                    <a:lstStyle/>
                    <a:p>
                      <a:pPr indent="0" lvl="0" marL="0" rtl="0" algn="ctr">
                        <a:spcBef>
                          <a:spcPts val="0"/>
                        </a:spcBef>
                        <a:spcAft>
                          <a:spcPts val="0"/>
                        </a:spcAft>
                        <a:buClr>
                          <a:schemeClr val="dk1"/>
                        </a:buClr>
                        <a:buFont typeface="Arial"/>
                        <a:buNone/>
                      </a:pPr>
                      <a:r>
                        <a:rPr b="1" lang="en-US" sz="1800">
                          <a:solidFill>
                            <a:schemeClr val="lt1"/>
                          </a:solidFill>
                        </a:rPr>
                        <a:t>Interest Rates</a:t>
                      </a:r>
                      <a:endParaRPr/>
                    </a:p>
                  </a:txBody>
                  <a:tcPr marT="45725" marB="45725" marR="91450" marL="91450" anchor="ctr">
                    <a:solidFill>
                      <a:schemeClr val="accent3"/>
                    </a:solidFill>
                  </a:tcPr>
                </a:tc>
                <a:tc>
                  <a:txBody>
                    <a:bodyPr/>
                    <a:lstStyle/>
                    <a:p>
                      <a:pPr indent="0" lvl="0" marL="0" marR="0" rtl="0" algn="ctr">
                        <a:spcBef>
                          <a:spcPts val="0"/>
                        </a:spcBef>
                        <a:spcAft>
                          <a:spcPts val="0"/>
                        </a:spcAft>
                        <a:buNone/>
                      </a:pPr>
                      <a:r>
                        <a:t/>
                      </a:r>
                      <a:endParaRPr/>
                    </a:p>
                  </a:txBody>
                  <a:tcPr marT="45725" marB="45725" marR="91450" marL="91450" anchor="ctr">
                    <a:solidFill>
                      <a:srgbClr val="C9DAF8"/>
                    </a:solidFill>
                  </a:tcPr>
                </a:tc>
              </a:tr>
              <a:tr h="587775">
                <a:tc>
                  <a:txBody>
                    <a:bodyPr/>
                    <a:lstStyle/>
                    <a:p>
                      <a:pPr indent="0" lvl="0" marL="0" marR="0" rtl="0" algn="ctr">
                        <a:spcBef>
                          <a:spcPts val="0"/>
                        </a:spcBef>
                        <a:spcAft>
                          <a:spcPts val="0"/>
                        </a:spcAft>
                        <a:buNone/>
                      </a:pPr>
                      <a:r>
                        <a:rPr lang="en-US" sz="1800"/>
                        <a:t>Monthly</a:t>
                      </a:r>
                      <a:r>
                        <a:rPr lang="en-US" sz="1800"/>
                        <a:t> Population Growth</a:t>
                      </a:r>
                      <a:endParaRPr/>
                    </a:p>
                  </a:txBody>
                  <a:tcPr marT="45725" marB="45725" marR="91450" marL="91450" anchor="ctr"/>
                </a:tc>
                <a:tc>
                  <a:txBody>
                    <a:bodyPr/>
                    <a:lstStyle/>
                    <a:p>
                      <a:pPr indent="0" lvl="0" marL="0" marR="0" rtl="0" algn="ctr">
                        <a:spcBef>
                          <a:spcPts val="0"/>
                        </a:spcBef>
                        <a:spcAft>
                          <a:spcPts val="0"/>
                        </a:spcAft>
                        <a:buNone/>
                      </a:pPr>
                      <a:r>
                        <a:rPr lang="en-US"/>
                        <a:t>0.325746</a:t>
                      </a:r>
                      <a:endParaRPr/>
                    </a:p>
                  </a:txBody>
                  <a:tcPr marT="45725" marB="45725" marR="91450" marL="91450" anchor="ctr"/>
                </a:tc>
                <a:tc>
                  <a:txBody>
                    <a:bodyPr/>
                    <a:lstStyle/>
                    <a:p>
                      <a:pPr indent="0" lvl="0" marL="0" marR="0" rtl="0" algn="ctr">
                        <a:spcBef>
                          <a:spcPts val="0"/>
                        </a:spcBef>
                        <a:spcAft>
                          <a:spcPts val="0"/>
                        </a:spcAft>
                        <a:buNone/>
                      </a:pPr>
                      <a:r>
                        <a:rPr lang="en-US"/>
                        <a:t>0.336524</a:t>
                      </a:r>
                      <a:endParaRPr/>
                    </a:p>
                  </a:txBody>
                  <a:tcPr marT="45725" marB="45725" marR="91450" marL="91450" anchor="ctr"/>
                </a:tc>
                <a:tc>
                  <a:txBody>
                    <a:bodyPr/>
                    <a:lstStyle/>
                    <a:p>
                      <a:pPr indent="0" lvl="0" marL="0" marR="0" rtl="0" algn="ctr">
                        <a:spcBef>
                          <a:spcPts val="0"/>
                        </a:spcBef>
                        <a:spcAft>
                          <a:spcPts val="0"/>
                        </a:spcAft>
                        <a:buNone/>
                      </a:pPr>
                      <a:r>
                        <a:rPr lang="en-US"/>
                        <a:t>-0.086505</a:t>
                      </a:r>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b="1" lang="en-US" sz="1800">
                          <a:solidFill>
                            <a:schemeClr val="lt1"/>
                          </a:solidFill>
                        </a:rPr>
                        <a:t>Monthly Population Growth</a:t>
                      </a:r>
                      <a:endParaRPr/>
                    </a:p>
                  </a:txBody>
                  <a:tcPr marT="45725" marB="45725" marR="91450" marL="91450" anchor="ctr">
                    <a:solidFill>
                      <a:schemeClr val="accent3"/>
                    </a:solidFill>
                  </a:tcPr>
                </a:tc>
              </a:tr>
              <a:tr h="587775">
                <a:tc>
                  <a:txBody>
                    <a:bodyPr/>
                    <a:lstStyle/>
                    <a:p>
                      <a:pPr indent="0" lvl="0" marL="0" marR="0" rtl="0" algn="ctr">
                        <a:spcBef>
                          <a:spcPts val="0"/>
                        </a:spcBef>
                        <a:spcAft>
                          <a:spcPts val="0"/>
                        </a:spcAft>
                        <a:buNone/>
                      </a:pPr>
                      <a:r>
                        <a:rPr lang="en-US" sz="1800"/>
                        <a:t>Building Permits</a:t>
                      </a:r>
                      <a:endParaRPr/>
                    </a:p>
                  </a:txBody>
                  <a:tcPr marT="45725" marB="45725" marR="91450" marL="91450" anchor="ctr"/>
                </a:tc>
                <a:tc>
                  <a:txBody>
                    <a:bodyPr/>
                    <a:lstStyle/>
                    <a:p>
                      <a:pPr indent="0" lvl="0" marL="0" marR="0" rtl="0" algn="ctr">
                        <a:spcBef>
                          <a:spcPts val="0"/>
                        </a:spcBef>
                        <a:spcAft>
                          <a:spcPts val="0"/>
                        </a:spcAft>
                        <a:buNone/>
                      </a:pPr>
                      <a:r>
                        <a:rPr lang="en-US"/>
                        <a:t>0.856864</a:t>
                      </a:r>
                      <a:endParaRPr/>
                    </a:p>
                  </a:txBody>
                  <a:tcPr marT="45725" marB="45725" marR="91450" marL="91450" anchor="ctr">
                    <a:solidFill>
                      <a:srgbClr val="93C47D"/>
                    </a:solidFill>
                  </a:tcPr>
                </a:tc>
                <a:tc>
                  <a:txBody>
                    <a:bodyPr/>
                    <a:lstStyle/>
                    <a:p>
                      <a:pPr indent="0" lvl="0" marL="0" marR="0" rtl="0" algn="ctr">
                        <a:spcBef>
                          <a:spcPts val="0"/>
                        </a:spcBef>
                        <a:spcAft>
                          <a:spcPts val="0"/>
                        </a:spcAft>
                        <a:buNone/>
                      </a:pPr>
                      <a:r>
                        <a:rPr lang="en-US"/>
                        <a:t>0.778959</a:t>
                      </a:r>
                      <a:endParaRPr/>
                    </a:p>
                  </a:txBody>
                  <a:tcPr marT="45725" marB="45725" marR="91450" marL="91450" anchor="ctr">
                    <a:solidFill>
                      <a:srgbClr val="93C47D"/>
                    </a:solidFill>
                  </a:tcPr>
                </a:tc>
                <a:tc>
                  <a:txBody>
                    <a:bodyPr/>
                    <a:lstStyle/>
                    <a:p>
                      <a:pPr indent="0" lvl="0" marL="0" marR="0" rtl="0" algn="ctr">
                        <a:spcBef>
                          <a:spcPts val="0"/>
                        </a:spcBef>
                        <a:spcAft>
                          <a:spcPts val="0"/>
                        </a:spcAft>
                        <a:buNone/>
                      </a:pPr>
                      <a:r>
                        <a:rPr lang="en-US"/>
                        <a:t>-0.865635</a:t>
                      </a:r>
                      <a:endParaRPr/>
                    </a:p>
                  </a:txBody>
                  <a:tcPr marT="45725" marB="45725" marR="91450" marL="91450" anchor="ctr">
                    <a:solidFill>
                      <a:srgbClr val="E06666"/>
                    </a:solidFill>
                  </a:tcPr>
                </a:tc>
                <a:tc>
                  <a:txBody>
                    <a:bodyPr/>
                    <a:lstStyle/>
                    <a:p>
                      <a:pPr indent="0" lvl="0" marL="0" marR="0" rtl="0" algn="ctr">
                        <a:spcBef>
                          <a:spcPts val="0"/>
                        </a:spcBef>
                        <a:spcAft>
                          <a:spcPts val="0"/>
                        </a:spcAft>
                        <a:buNone/>
                      </a:pPr>
                      <a:r>
                        <a:rPr lang="en-US"/>
                        <a:t>0.354026</a:t>
                      </a:r>
                      <a:endParaRPr/>
                    </a:p>
                  </a:txBody>
                  <a:tcPr marT="45725" marB="45725" marR="91450" marL="91450" anchor="ctr"/>
                </a:tc>
              </a:tr>
            </a:tbl>
          </a:graphicData>
        </a:graphic>
      </p:graphicFrame>
      <p:sp>
        <p:nvSpPr>
          <p:cNvPr id="271" name="Google Shape;271;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272" name="Google Shape;272;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273" name="Google Shape;273;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77" name="Shape 277"/>
        <p:cNvGrpSpPr/>
        <p:nvPr/>
      </p:nvGrpSpPr>
      <p:grpSpPr>
        <a:xfrm>
          <a:off x="0" y="0"/>
          <a:ext cx="0" cy="0"/>
          <a:chOff x="0" y="0"/>
          <a:chExt cx="0" cy="0"/>
        </a:xfrm>
      </p:grpSpPr>
      <p:sp>
        <p:nvSpPr>
          <p:cNvPr id="278" name="Google Shape;278;g268de99c206_0_113"/>
          <p:cNvSpPr txBox="1"/>
          <p:nvPr>
            <p:ph type="title"/>
          </p:nvPr>
        </p:nvSpPr>
        <p:spPr>
          <a:xfrm>
            <a:off x="838200" y="-1100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A Look Into the Future!</a:t>
            </a:r>
            <a:endParaRPr/>
          </a:p>
        </p:txBody>
      </p:sp>
      <p:sp>
        <p:nvSpPr>
          <p:cNvPr id="279" name="Google Shape;279;g268de99c206_0_1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280" name="Google Shape;280;g268de99c206_0_1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281" name="Google Shape;281;g268de99c206_0_1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pic>
        <p:nvPicPr>
          <p:cNvPr id="282" name="Google Shape;282;g268de99c206_0_113"/>
          <p:cNvPicPr preferRelativeResize="0"/>
          <p:nvPr/>
        </p:nvPicPr>
        <p:blipFill>
          <a:blip r:embed="rId3">
            <a:alphaModFix/>
          </a:blip>
          <a:stretch>
            <a:fillRect/>
          </a:stretch>
        </p:blipFill>
        <p:spPr>
          <a:xfrm>
            <a:off x="2125875" y="1060575"/>
            <a:ext cx="7940246" cy="4736850"/>
          </a:xfrm>
          <a:prstGeom prst="rect">
            <a:avLst/>
          </a:prstGeom>
          <a:noFill/>
          <a:ln>
            <a:noFill/>
          </a:ln>
        </p:spPr>
      </p:pic>
      <p:sp>
        <p:nvSpPr>
          <p:cNvPr id="283" name="Google Shape;283;g268de99c206_0_113"/>
          <p:cNvSpPr txBox="1"/>
          <p:nvPr/>
        </p:nvSpPr>
        <p:spPr>
          <a:xfrm>
            <a:off x="142875" y="1285875"/>
            <a:ext cx="1983000" cy="42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Our “prophecy” for the population of Utah predicted that in 2022 the population would be 3,389,568.</a:t>
            </a:r>
            <a:endParaRPr sz="2400">
              <a:solidFill>
                <a:schemeClr val="dk2"/>
              </a:solidFill>
            </a:endParaRPr>
          </a:p>
        </p:txBody>
      </p:sp>
      <p:sp>
        <p:nvSpPr>
          <p:cNvPr id="284" name="Google Shape;284;g268de99c206_0_113"/>
          <p:cNvSpPr txBox="1"/>
          <p:nvPr/>
        </p:nvSpPr>
        <p:spPr>
          <a:xfrm>
            <a:off x="2867700" y="1673675"/>
            <a:ext cx="2928900" cy="16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The actual population measured in 2022 was 3,380,800.</a:t>
            </a:r>
            <a:endParaRPr sz="2400">
              <a:solidFill>
                <a:schemeClr val="dk2"/>
              </a:solidFill>
            </a:endParaRPr>
          </a:p>
        </p:txBody>
      </p:sp>
      <p:sp>
        <p:nvSpPr>
          <p:cNvPr id="285" name="Google Shape;285;g268de99c206_0_113"/>
          <p:cNvSpPr txBox="1"/>
          <p:nvPr/>
        </p:nvSpPr>
        <p:spPr>
          <a:xfrm>
            <a:off x="10113500" y="1500200"/>
            <a:ext cx="1877700" cy="29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rPr>
              <a:t>A difference of .2%!</a:t>
            </a:r>
            <a:endParaRPr sz="3000">
              <a:solidFill>
                <a:schemeClr val="dk2"/>
              </a:solidFill>
            </a:endParaRPr>
          </a:p>
        </p:txBody>
      </p:sp>
      <p:sp>
        <p:nvSpPr>
          <p:cNvPr id="286" name="Google Shape;286;g268de99c206_0_113"/>
          <p:cNvSpPr txBox="1"/>
          <p:nvPr/>
        </p:nvSpPr>
        <p:spPr>
          <a:xfrm>
            <a:off x="10205350" y="3245300"/>
            <a:ext cx="1632900" cy="25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Our model predicts that the population in 2026 will be 3.63 Million!</a:t>
            </a:r>
            <a:endParaRPr sz="24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2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91" name="Shape 291"/>
        <p:cNvGrpSpPr/>
        <p:nvPr/>
      </p:nvGrpSpPr>
      <p:grpSpPr>
        <a:xfrm>
          <a:off x="0" y="0"/>
          <a:ext cx="0" cy="0"/>
          <a:chOff x="0" y="0"/>
          <a:chExt cx="0" cy="0"/>
        </a:xfrm>
      </p:grpSpPr>
      <p:sp>
        <p:nvSpPr>
          <p:cNvPr id="292" name="Google Shape;292;g2b8f75d9bd3_2_4"/>
          <p:cNvSpPr txBox="1"/>
          <p:nvPr>
            <p:ph type="title"/>
          </p:nvPr>
        </p:nvSpPr>
        <p:spPr>
          <a:xfrm>
            <a:off x="838200" y="365125"/>
            <a:ext cx="10515600" cy="958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“False Prophets”</a:t>
            </a:r>
            <a:endParaRPr/>
          </a:p>
        </p:txBody>
      </p:sp>
      <p:sp>
        <p:nvSpPr>
          <p:cNvPr id="293" name="Google Shape;293;g2b8f75d9bd3_2_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94" name="Google Shape;294;g2b8f75d9bd3_2_4"/>
          <p:cNvPicPr preferRelativeResize="0"/>
          <p:nvPr/>
        </p:nvPicPr>
        <p:blipFill>
          <a:blip r:embed="rId3">
            <a:alphaModFix/>
          </a:blip>
          <a:stretch>
            <a:fillRect/>
          </a:stretch>
        </p:blipFill>
        <p:spPr>
          <a:xfrm>
            <a:off x="2020550" y="1323425"/>
            <a:ext cx="8150658" cy="4862374"/>
          </a:xfrm>
          <a:prstGeom prst="rect">
            <a:avLst/>
          </a:prstGeom>
          <a:noFill/>
          <a:ln>
            <a:noFill/>
          </a:ln>
        </p:spPr>
      </p:pic>
      <p:sp>
        <p:nvSpPr>
          <p:cNvPr id="295" name="Google Shape;295;g2b8f75d9bd3_2_4"/>
          <p:cNvSpPr txBox="1"/>
          <p:nvPr/>
        </p:nvSpPr>
        <p:spPr>
          <a:xfrm>
            <a:off x="81650" y="1816500"/>
            <a:ext cx="1938900" cy="36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dk2"/>
                </a:solidFill>
              </a:rPr>
              <a:t>Our “prophecy” for Mortgage Rates predicted a rate of 4.33% in Feb 2024</a:t>
            </a:r>
            <a:endParaRPr sz="2400">
              <a:solidFill>
                <a:schemeClr val="dk2"/>
              </a:solidFill>
            </a:endParaRPr>
          </a:p>
        </p:txBody>
      </p:sp>
      <p:sp>
        <p:nvSpPr>
          <p:cNvPr id="296" name="Google Shape;296;g2b8f75d9bd3_2_4"/>
          <p:cNvSpPr txBox="1"/>
          <p:nvPr/>
        </p:nvSpPr>
        <p:spPr>
          <a:xfrm>
            <a:off x="5663975" y="2214575"/>
            <a:ext cx="587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Actual Interest Rates are 6.63%</a:t>
            </a:r>
            <a:endParaRPr sz="2400">
              <a:solidFill>
                <a:schemeClr val="dk2"/>
              </a:solidFill>
            </a:endParaRPr>
          </a:p>
        </p:txBody>
      </p:sp>
      <p:sp>
        <p:nvSpPr>
          <p:cNvPr id="297" name="Google Shape;297;g2b8f75d9bd3_2_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298" name="Google Shape;298;g2b8f75d9bd3_2_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299" name="Google Shape;299;g2b8f75d9bd3_2_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300" name="Google Shape;300;g2b8f75d9bd3_2_4"/>
          <p:cNvSpPr txBox="1"/>
          <p:nvPr/>
        </p:nvSpPr>
        <p:spPr>
          <a:xfrm>
            <a:off x="10348225" y="1530800"/>
            <a:ext cx="1775700" cy="3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Calculated Mean Average Error was ~1.29%</a:t>
            </a:r>
            <a:endParaRPr sz="24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304" name="Shape 304"/>
        <p:cNvGrpSpPr/>
        <p:nvPr/>
      </p:nvGrpSpPr>
      <p:grpSpPr>
        <a:xfrm>
          <a:off x="0" y="0"/>
          <a:ext cx="0" cy="0"/>
          <a:chOff x="0" y="0"/>
          <a:chExt cx="0" cy="0"/>
        </a:xfrm>
      </p:grpSpPr>
      <p:sp>
        <p:nvSpPr>
          <p:cNvPr id="305" name="Google Shape;305;g268de99c206_0_121"/>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Other Factors to Study</a:t>
            </a:r>
            <a:endParaRPr/>
          </a:p>
        </p:txBody>
      </p:sp>
      <p:sp>
        <p:nvSpPr>
          <p:cNvPr id="306" name="Google Shape;306;g268de99c206_0_1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307" name="Google Shape;307;g268de99c206_0_1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308" name="Google Shape;308;g268de99c206_0_1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309" name="Google Shape;309;g268de99c206_0_121"/>
          <p:cNvSpPr txBox="1"/>
          <p:nvPr/>
        </p:nvSpPr>
        <p:spPr>
          <a:xfrm>
            <a:off x="838200" y="1400675"/>
            <a:ext cx="7940100" cy="45309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US" sz="3600"/>
              <a:t>Inflation</a:t>
            </a:r>
            <a:endParaRPr sz="3600"/>
          </a:p>
          <a:p>
            <a:pPr indent="-457200" lvl="0" marL="457200" rtl="0" algn="l">
              <a:spcBef>
                <a:spcPts val="0"/>
              </a:spcBef>
              <a:spcAft>
                <a:spcPts val="0"/>
              </a:spcAft>
              <a:buSzPts val="3600"/>
              <a:buChar char="●"/>
            </a:pPr>
            <a:r>
              <a:rPr lang="en-US" sz="3600"/>
              <a:t>Cultural</a:t>
            </a:r>
            <a:r>
              <a:rPr lang="en-US" sz="3600"/>
              <a:t> </a:t>
            </a:r>
            <a:r>
              <a:rPr lang="en-US" sz="3600"/>
              <a:t>influences</a:t>
            </a:r>
            <a:endParaRPr sz="3600"/>
          </a:p>
          <a:p>
            <a:pPr indent="-457200" lvl="0" marL="457200" rtl="0" algn="l">
              <a:spcBef>
                <a:spcPts val="0"/>
              </a:spcBef>
              <a:spcAft>
                <a:spcPts val="0"/>
              </a:spcAft>
              <a:buSzPts val="3600"/>
              <a:buChar char="●"/>
            </a:pPr>
            <a:r>
              <a:rPr lang="en-US" sz="3600"/>
              <a:t>Families staying in the state</a:t>
            </a:r>
            <a:endParaRPr sz="3600"/>
          </a:p>
          <a:p>
            <a:pPr indent="-457200" lvl="0" marL="457200" rtl="0" algn="l">
              <a:spcBef>
                <a:spcPts val="0"/>
              </a:spcBef>
              <a:spcAft>
                <a:spcPts val="0"/>
              </a:spcAft>
              <a:buSzPts val="3600"/>
              <a:buChar char="●"/>
            </a:pPr>
            <a:r>
              <a:rPr lang="en-US" sz="3600"/>
              <a:t>Prices of building supplies</a:t>
            </a:r>
            <a:endParaRPr sz="3600"/>
          </a:p>
          <a:p>
            <a:pPr indent="-457200" lvl="0" marL="457200" rtl="0" algn="l">
              <a:spcBef>
                <a:spcPts val="0"/>
              </a:spcBef>
              <a:spcAft>
                <a:spcPts val="0"/>
              </a:spcAft>
              <a:buSzPts val="3600"/>
              <a:buChar char="●"/>
            </a:pPr>
            <a:r>
              <a:rPr lang="en-US" sz="3600"/>
              <a:t>Job markets</a:t>
            </a:r>
            <a:endParaRPr sz="3600"/>
          </a:p>
          <a:p>
            <a:pPr indent="-457200" lvl="0" marL="457200" rtl="0" algn="l">
              <a:spcBef>
                <a:spcPts val="0"/>
              </a:spcBef>
              <a:spcAft>
                <a:spcPts val="0"/>
              </a:spcAft>
              <a:buSzPts val="3600"/>
              <a:buChar char="●"/>
            </a:pPr>
            <a:r>
              <a:rPr lang="en-US" sz="3600"/>
              <a:t>Land availability</a:t>
            </a:r>
            <a:endParaRPr sz="3600"/>
          </a:p>
          <a:p>
            <a:pPr indent="-457200" lvl="0" marL="457200" rtl="0" algn="l">
              <a:spcBef>
                <a:spcPts val="0"/>
              </a:spcBef>
              <a:spcAft>
                <a:spcPts val="0"/>
              </a:spcAft>
              <a:buSzPts val="3600"/>
              <a:buChar char="●"/>
            </a:pPr>
            <a:r>
              <a:rPr lang="en-US" sz="3600"/>
              <a:t>Housing density</a:t>
            </a:r>
            <a:endParaRPr sz="3600"/>
          </a:p>
          <a:p>
            <a:pPr indent="-457200" lvl="0" marL="457200" rtl="0" algn="l">
              <a:spcBef>
                <a:spcPts val="0"/>
              </a:spcBef>
              <a:spcAft>
                <a:spcPts val="0"/>
              </a:spcAft>
              <a:buSzPts val="3600"/>
              <a:buChar char="●"/>
            </a:pPr>
            <a:r>
              <a:rPr lang="en-US" sz="3600"/>
              <a:t>Investors/Short Rentals </a:t>
            </a:r>
            <a:endParaRPr sz="3600"/>
          </a:p>
        </p:txBody>
      </p:sp>
      <p:pic>
        <p:nvPicPr>
          <p:cNvPr id="310" name="Google Shape;310;g268de99c206_0_121"/>
          <p:cNvPicPr preferRelativeResize="0"/>
          <p:nvPr/>
        </p:nvPicPr>
        <p:blipFill>
          <a:blip r:embed="rId3">
            <a:alphaModFix/>
          </a:blip>
          <a:stretch>
            <a:fillRect/>
          </a:stretch>
        </p:blipFill>
        <p:spPr>
          <a:xfrm>
            <a:off x="7183700" y="1154025"/>
            <a:ext cx="4777600" cy="4777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314" name="Shape 314"/>
        <p:cNvGrpSpPr/>
        <p:nvPr/>
      </p:nvGrpSpPr>
      <p:grpSpPr>
        <a:xfrm>
          <a:off x="0" y="0"/>
          <a:ext cx="0" cy="0"/>
          <a:chOff x="0" y="0"/>
          <a:chExt cx="0" cy="0"/>
        </a:xfrm>
      </p:grpSpPr>
      <p:sp>
        <p:nvSpPr>
          <p:cNvPr id="315" name="Google Shape;315;p7"/>
          <p:cNvSpPr txBox="1"/>
          <p:nvPr>
            <p:ph idx="4294967295" type="ctrTitle"/>
          </p:nvPr>
        </p:nvSpPr>
        <p:spPr>
          <a:xfrm>
            <a:off x="422900" y="576275"/>
            <a:ext cx="5206800" cy="1203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Final Analysis</a:t>
            </a:r>
            <a:br>
              <a:rPr lang="en-US"/>
            </a:br>
            <a:endParaRPr/>
          </a:p>
        </p:txBody>
      </p:sp>
      <p:sp>
        <p:nvSpPr>
          <p:cNvPr id="316" name="Google Shape;316;p7"/>
          <p:cNvSpPr txBox="1"/>
          <p:nvPr>
            <p:ph idx="4294967295" type="subTitle"/>
          </p:nvPr>
        </p:nvSpPr>
        <p:spPr>
          <a:xfrm>
            <a:off x="422900" y="1599150"/>
            <a:ext cx="5565000" cy="4358400"/>
          </a:xfrm>
          <a:prstGeom prst="rect">
            <a:avLst/>
          </a:prstGeom>
          <a:noFill/>
          <a:ln>
            <a:noFill/>
          </a:ln>
        </p:spPr>
        <p:txBody>
          <a:bodyPr anchorCtr="0" anchor="t" bIns="45700" lIns="91425" spcFirstLastPara="1" rIns="91425" wrap="square" tIns="45700">
            <a:noAutofit/>
          </a:bodyPr>
          <a:lstStyle/>
          <a:p>
            <a:pPr indent="-400050" lvl="0" marL="457200" rtl="0" algn="l">
              <a:lnSpc>
                <a:spcPct val="90000"/>
              </a:lnSpc>
              <a:spcBef>
                <a:spcPts val="0"/>
              </a:spcBef>
              <a:spcAft>
                <a:spcPts val="0"/>
              </a:spcAft>
              <a:buClr>
                <a:schemeClr val="dk1"/>
              </a:buClr>
              <a:buSzPts val="2700"/>
              <a:buChar char="●"/>
            </a:pPr>
            <a:r>
              <a:rPr lang="en-US" sz="2700">
                <a:solidFill>
                  <a:schemeClr val="dk1"/>
                </a:solidFill>
              </a:rPr>
              <a:t>Generally income is strongly correlates with home prices</a:t>
            </a:r>
            <a:endParaRPr sz="2700">
              <a:solidFill>
                <a:schemeClr val="dk1"/>
              </a:solidFill>
            </a:endParaRPr>
          </a:p>
          <a:p>
            <a:pPr indent="-400050" lvl="0" marL="457200" rtl="0" algn="l">
              <a:lnSpc>
                <a:spcPct val="90000"/>
              </a:lnSpc>
              <a:spcBef>
                <a:spcPts val="0"/>
              </a:spcBef>
              <a:spcAft>
                <a:spcPts val="0"/>
              </a:spcAft>
              <a:buClr>
                <a:schemeClr val="dk1"/>
              </a:buClr>
              <a:buSzPts val="2700"/>
              <a:buChar char="●"/>
            </a:pPr>
            <a:r>
              <a:rPr lang="en-US" sz="2700">
                <a:solidFill>
                  <a:schemeClr val="dk1"/>
                </a:solidFill>
              </a:rPr>
              <a:t>Recent changes in interest rates have had a </a:t>
            </a:r>
            <a:r>
              <a:rPr lang="en-US" sz="2700">
                <a:solidFill>
                  <a:schemeClr val="dk1"/>
                </a:solidFill>
              </a:rPr>
              <a:t>noticeable</a:t>
            </a:r>
            <a:r>
              <a:rPr lang="en-US" sz="2700">
                <a:solidFill>
                  <a:schemeClr val="dk1"/>
                </a:solidFill>
              </a:rPr>
              <a:t> impact</a:t>
            </a:r>
            <a:endParaRPr sz="2700">
              <a:solidFill>
                <a:schemeClr val="dk1"/>
              </a:solidFill>
            </a:endParaRPr>
          </a:p>
          <a:p>
            <a:pPr indent="-400050" lvl="0" marL="457200" rtl="0" algn="l">
              <a:lnSpc>
                <a:spcPct val="90000"/>
              </a:lnSpc>
              <a:spcBef>
                <a:spcPts val="0"/>
              </a:spcBef>
              <a:spcAft>
                <a:spcPts val="0"/>
              </a:spcAft>
              <a:buClr>
                <a:schemeClr val="dk1"/>
              </a:buClr>
              <a:buSzPts val="2700"/>
              <a:buChar char="●"/>
            </a:pPr>
            <a:r>
              <a:rPr lang="en-US" sz="2700">
                <a:solidFill>
                  <a:schemeClr val="dk1"/>
                </a:solidFill>
              </a:rPr>
              <a:t>Utah’s population keeps growing</a:t>
            </a:r>
            <a:endParaRPr sz="2700">
              <a:solidFill>
                <a:schemeClr val="dk1"/>
              </a:solidFill>
            </a:endParaRPr>
          </a:p>
          <a:p>
            <a:pPr indent="-400050" lvl="0" marL="457200" rtl="0" algn="l">
              <a:lnSpc>
                <a:spcPct val="90000"/>
              </a:lnSpc>
              <a:spcBef>
                <a:spcPts val="0"/>
              </a:spcBef>
              <a:spcAft>
                <a:spcPts val="0"/>
              </a:spcAft>
              <a:buClr>
                <a:schemeClr val="dk1"/>
              </a:buClr>
              <a:buSzPts val="2700"/>
              <a:buChar char="●"/>
            </a:pPr>
            <a:r>
              <a:rPr lang="en-US" sz="2700">
                <a:solidFill>
                  <a:schemeClr val="dk1"/>
                </a:solidFill>
              </a:rPr>
              <a:t>Homes are not being built fast enough to keep up</a:t>
            </a:r>
            <a:endParaRPr sz="2700">
              <a:solidFill>
                <a:schemeClr val="dk1"/>
              </a:solidFill>
            </a:endParaRPr>
          </a:p>
        </p:txBody>
      </p:sp>
      <p:pic>
        <p:nvPicPr>
          <p:cNvPr id="317" name="Google Shape;317;p7"/>
          <p:cNvPicPr preferRelativeResize="0"/>
          <p:nvPr/>
        </p:nvPicPr>
        <p:blipFill>
          <a:blip r:embed="rId3">
            <a:alphaModFix/>
          </a:blip>
          <a:stretch>
            <a:fillRect/>
          </a:stretch>
        </p:blipFill>
        <p:spPr>
          <a:xfrm>
            <a:off x="6537200" y="576275"/>
            <a:ext cx="5491100" cy="5491100"/>
          </a:xfrm>
          <a:prstGeom prst="rect">
            <a:avLst/>
          </a:prstGeom>
          <a:noFill/>
          <a:ln>
            <a:noFill/>
          </a:ln>
        </p:spPr>
      </p:pic>
      <p:sp>
        <p:nvSpPr>
          <p:cNvPr id="318" name="Google Shape;318;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319" name="Google Shape;319;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320" name="Google Shape;320;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321" name="Google Shape;321;p7"/>
          <p:cNvSpPr txBox="1"/>
          <p:nvPr/>
        </p:nvSpPr>
        <p:spPr>
          <a:xfrm>
            <a:off x="745000" y="5010825"/>
            <a:ext cx="4306800" cy="7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Any Questions?</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72" name="Shape 172"/>
        <p:cNvGrpSpPr/>
        <p:nvPr/>
      </p:nvGrpSpPr>
      <p:grpSpPr>
        <a:xfrm>
          <a:off x="0" y="0"/>
          <a:ext cx="0" cy="0"/>
          <a:chOff x="0" y="0"/>
          <a:chExt cx="0" cy="0"/>
        </a:xfrm>
      </p:grpSpPr>
      <p:sp>
        <p:nvSpPr>
          <p:cNvPr id="173" name="Google Shape;173;p3"/>
          <p:cNvSpPr txBox="1"/>
          <p:nvPr>
            <p:ph type="title"/>
          </p:nvPr>
        </p:nvSpPr>
        <p:spPr>
          <a:xfrm>
            <a:off x="6602550" y="540170"/>
            <a:ext cx="4617000" cy="747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Our Objective:</a:t>
            </a:r>
            <a:endParaRPr/>
          </a:p>
        </p:txBody>
      </p:sp>
      <p:pic>
        <p:nvPicPr>
          <p:cNvPr descr="Kitchen Light Bar chairs" id="174" name="Google Shape;174;p3"/>
          <p:cNvPicPr preferRelativeResize="0"/>
          <p:nvPr>
            <p:ph idx="2" type="pic"/>
          </p:nvPr>
        </p:nvPicPr>
        <p:blipFill rotWithShape="1">
          <a:blip r:embed="rId3">
            <a:alphaModFix/>
          </a:blip>
          <a:srcRect b="0" l="29" r="28" t="0"/>
          <a:stretch/>
        </p:blipFill>
        <p:spPr>
          <a:xfrm>
            <a:off x="0" y="685800"/>
            <a:ext cx="3072384" cy="5486344"/>
          </a:xfrm>
          <a:prstGeom prst="rect">
            <a:avLst/>
          </a:prstGeom>
          <a:solidFill>
            <a:schemeClr val="accent3"/>
          </a:solidFill>
          <a:ln>
            <a:noFill/>
          </a:ln>
        </p:spPr>
      </p:pic>
      <p:pic>
        <p:nvPicPr>
          <p:cNvPr descr="Vase on a table with leaves" id="175" name="Google Shape;175;p3"/>
          <p:cNvPicPr preferRelativeResize="0"/>
          <p:nvPr>
            <p:ph idx="3" type="pic"/>
          </p:nvPr>
        </p:nvPicPr>
        <p:blipFill rotWithShape="1">
          <a:blip r:embed="rId4">
            <a:alphaModFix/>
          </a:blip>
          <a:srcRect b="0" l="10" r="9" t="0"/>
          <a:stretch/>
        </p:blipFill>
        <p:spPr>
          <a:xfrm>
            <a:off x="3154680" y="685800"/>
            <a:ext cx="3072384" cy="5486344"/>
          </a:xfrm>
          <a:prstGeom prst="rect">
            <a:avLst/>
          </a:prstGeom>
          <a:solidFill>
            <a:schemeClr val="accent3"/>
          </a:solidFill>
          <a:ln>
            <a:noFill/>
          </a:ln>
        </p:spPr>
      </p:pic>
      <p:sp>
        <p:nvSpPr>
          <p:cNvPr id="176" name="Google Shape;17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178" name="Google Shape;178;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179" name="Google Shape;179;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80" name="Google Shape;180;p3"/>
          <p:cNvSpPr txBox="1"/>
          <p:nvPr/>
        </p:nvSpPr>
        <p:spPr>
          <a:xfrm>
            <a:off x="6685050" y="1233900"/>
            <a:ext cx="4452000" cy="4390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D0D0D"/>
              </a:buClr>
              <a:buSzPts val="1700"/>
              <a:buChar char="●"/>
            </a:pPr>
            <a:r>
              <a:rPr lang="en-US" sz="1700">
                <a:solidFill>
                  <a:srgbClr val="0D0D0D"/>
                </a:solidFill>
              </a:rPr>
              <a:t>Goal: </a:t>
            </a:r>
            <a:endParaRPr sz="1700">
              <a:solidFill>
                <a:srgbClr val="0D0D0D"/>
              </a:solidFill>
            </a:endParaRPr>
          </a:p>
          <a:p>
            <a:pPr indent="-336550" lvl="1" marL="914400" rtl="0" algn="l">
              <a:spcBef>
                <a:spcPts val="0"/>
              </a:spcBef>
              <a:spcAft>
                <a:spcPts val="0"/>
              </a:spcAft>
              <a:buClr>
                <a:srgbClr val="0D0D0D"/>
              </a:buClr>
              <a:buSzPts val="1700"/>
              <a:buChar char="○"/>
            </a:pPr>
            <a:r>
              <a:rPr lang="en-US" sz="1700">
                <a:solidFill>
                  <a:srgbClr val="0D0D0D"/>
                </a:solidFill>
              </a:rPr>
              <a:t>Evaluate Utah housing market and understand high prices.</a:t>
            </a:r>
            <a:endParaRPr sz="1700">
              <a:solidFill>
                <a:srgbClr val="0D0D0D"/>
              </a:solidFill>
            </a:endParaRPr>
          </a:p>
          <a:p>
            <a:pPr indent="-336550" lvl="1" marL="914400" rtl="0" algn="l">
              <a:spcBef>
                <a:spcPts val="0"/>
              </a:spcBef>
              <a:spcAft>
                <a:spcPts val="0"/>
              </a:spcAft>
              <a:buClr>
                <a:srgbClr val="0D0D0D"/>
              </a:buClr>
              <a:buSzPts val="1700"/>
              <a:buChar char="○"/>
            </a:pPr>
            <a:r>
              <a:rPr lang="en-US" sz="1700">
                <a:solidFill>
                  <a:srgbClr val="0D0D0D"/>
                </a:solidFill>
              </a:rPr>
              <a:t>Potentially forecast market trends.</a:t>
            </a:r>
            <a:endParaRPr sz="1700">
              <a:solidFill>
                <a:srgbClr val="0D0D0D"/>
              </a:solidFill>
            </a:endParaRPr>
          </a:p>
          <a:p>
            <a:pPr indent="0" lvl="0" marL="914400" rtl="0" algn="l">
              <a:spcBef>
                <a:spcPts val="0"/>
              </a:spcBef>
              <a:spcAft>
                <a:spcPts val="0"/>
              </a:spcAft>
              <a:buNone/>
            </a:pPr>
            <a:r>
              <a:t/>
            </a:r>
            <a:endParaRPr sz="1700">
              <a:solidFill>
                <a:srgbClr val="0D0D0D"/>
              </a:solidFill>
            </a:endParaRPr>
          </a:p>
          <a:p>
            <a:pPr indent="-336550" lvl="0" marL="457200" rtl="0" algn="l">
              <a:spcBef>
                <a:spcPts val="0"/>
              </a:spcBef>
              <a:spcAft>
                <a:spcPts val="0"/>
              </a:spcAft>
              <a:buClr>
                <a:srgbClr val="0D0D0D"/>
              </a:buClr>
              <a:buSzPts val="1700"/>
              <a:buChar char="●"/>
            </a:pPr>
            <a:r>
              <a:rPr lang="en-US" sz="1700">
                <a:solidFill>
                  <a:srgbClr val="0D0D0D"/>
                </a:solidFill>
              </a:rPr>
              <a:t>Approach:</a:t>
            </a:r>
            <a:endParaRPr sz="1700">
              <a:solidFill>
                <a:srgbClr val="0D0D0D"/>
              </a:solidFill>
            </a:endParaRPr>
          </a:p>
          <a:p>
            <a:pPr indent="-336550" lvl="1" marL="914400" rtl="0" algn="l">
              <a:spcBef>
                <a:spcPts val="0"/>
              </a:spcBef>
              <a:spcAft>
                <a:spcPts val="0"/>
              </a:spcAft>
              <a:buClr>
                <a:srgbClr val="0D0D0D"/>
              </a:buClr>
              <a:buSzPts val="1700"/>
              <a:buChar char="○"/>
            </a:pPr>
            <a:r>
              <a:rPr lang="en-US" sz="1700">
                <a:solidFill>
                  <a:srgbClr val="0D0D0D"/>
                </a:solidFill>
              </a:rPr>
              <a:t>Collected data from correlated areas.</a:t>
            </a:r>
            <a:endParaRPr sz="1700">
              <a:solidFill>
                <a:srgbClr val="0D0D0D"/>
              </a:solidFill>
            </a:endParaRPr>
          </a:p>
          <a:p>
            <a:pPr indent="-336550" lvl="1" marL="914400" rtl="0" algn="l">
              <a:spcBef>
                <a:spcPts val="0"/>
              </a:spcBef>
              <a:spcAft>
                <a:spcPts val="0"/>
              </a:spcAft>
              <a:buClr>
                <a:srgbClr val="0D0D0D"/>
              </a:buClr>
              <a:buSzPts val="1700"/>
              <a:buChar char="○"/>
            </a:pPr>
            <a:r>
              <a:rPr lang="en-US" sz="1700">
                <a:solidFill>
                  <a:srgbClr val="0D0D0D"/>
                </a:solidFill>
              </a:rPr>
              <a:t>Analyzed factors influencing price increase.</a:t>
            </a:r>
            <a:endParaRPr sz="1700">
              <a:solidFill>
                <a:srgbClr val="0D0D0D"/>
              </a:solidFill>
            </a:endParaRPr>
          </a:p>
          <a:p>
            <a:pPr indent="0" lvl="0" marL="914400" rtl="0" algn="l">
              <a:spcBef>
                <a:spcPts val="0"/>
              </a:spcBef>
              <a:spcAft>
                <a:spcPts val="0"/>
              </a:spcAft>
              <a:buNone/>
            </a:pPr>
            <a:r>
              <a:t/>
            </a:r>
            <a:endParaRPr sz="1700">
              <a:solidFill>
                <a:srgbClr val="0D0D0D"/>
              </a:solidFill>
            </a:endParaRPr>
          </a:p>
          <a:p>
            <a:pPr indent="-336550" lvl="0" marL="457200" rtl="0" algn="l">
              <a:spcBef>
                <a:spcPts val="0"/>
              </a:spcBef>
              <a:spcAft>
                <a:spcPts val="0"/>
              </a:spcAft>
              <a:buClr>
                <a:srgbClr val="0D0D0D"/>
              </a:buClr>
              <a:buSzPts val="1700"/>
              <a:buChar char="●"/>
            </a:pPr>
            <a:r>
              <a:rPr lang="en-US" sz="1700">
                <a:solidFill>
                  <a:srgbClr val="0D0D0D"/>
                </a:solidFill>
              </a:rPr>
              <a:t>Insights:</a:t>
            </a:r>
            <a:endParaRPr sz="1700">
              <a:solidFill>
                <a:srgbClr val="0D0D0D"/>
              </a:solidFill>
            </a:endParaRPr>
          </a:p>
          <a:p>
            <a:pPr indent="-336550" lvl="1" marL="914400" rtl="0" algn="l">
              <a:spcBef>
                <a:spcPts val="0"/>
              </a:spcBef>
              <a:spcAft>
                <a:spcPts val="0"/>
              </a:spcAft>
              <a:buClr>
                <a:srgbClr val="0D0D0D"/>
              </a:buClr>
              <a:buSzPts val="1700"/>
              <a:buChar char="○"/>
            </a:pPr>
            <a:r>
              <a:rPr lang="en-US" sz="1700">
                <a:solidFill>
                  <a:srgbClr val="0D0D0D"/>
                </a:solidFill>
              </a:rPr>
              <a:t>Identified contributing factors to price surge.</a:t>
            </a:r>
            <a:endParaRPr sz="1700">
              <a:solidFill>
                <a:srgbClr val="0D0D0D"/>
              </a:solidFill>
            </a:endParaRPr>
          </a:p>
          <a:p>
            <a:pPr indent="0" lvl="0" marL="914400" rtl="0" algn="l">
              <a:spcBef>
                <a:spcPts val="0"/>
              </a:spcBef>
              <a:spcAft>
                <a:spcPts val="0"/>
              </a:spcAft>
              <a:buNone/>
            </a:pPr>
            <a:r>
              <a:t/>
            </a:r>
            <a:endParaRPr sz="1700">
              <a:solidFill>
                <a:srgbClr val="0D0D0D"/>
              </a:solidFill>
            </a:endParaRPr>
          </a:p>
          <a:p>
            <a:pPr indent="-336550" lvl="0" marL="457200" rtl="0" algn="l">
              <a:spcBef>
                <a:spcPts val="0"/>
              </a:spcBef>
              <a:spcAft>
                <a:spcPts val="0"/>
              </a:spcAft>
              <a:buClr>
                <a:srgbClr val="0D0D0D"/>
              </a:buClr>
              <a:buSzPts val="1700"/>
              <a:buChar char="●"/>
            </a:pPr>
            <a:r>
              <a:rPr lang="en-US" sz="1700">
                <a:solidFill>
                  <a:srgbClr val="0D0D0D"/>
                </a:solidFill>
              </a:rPr>
              <a:t>Future Outlook:</a:t>
            </a:r>
            <a:endParaRPr sz="1700">
              <a:solidFill>
                <a:srgbClr val="0D0D0D"/>
              </a:solidFill>
            </a:endParaRPr>
          </a:p>
          <a:p>
            <a:pPr indent="-336550" lvl="1" marL="914400" rtl="0" algn="l">
              <a:spcBef>
                <a:spcPts val="0"/>
              </a:spcBef>
              <a:spcAft>
                <a:spcPts val="0"/>
              </a:spcAft>
              <a:buClr>
                <a:srgbClr val="0D0D0D"/>
              </a:buClr>
              <a:buSzPts val="1700"/>
              <a:buChar char="○"/>
            </a:pPr>
            <a:r>
              <a:rPr lang="en-US" sz="1700">
                <a:solidFill>
                  <a:srgbClr val="0D0D0D"/>
                </a:solidFill>
              </a:rPr>
              <a:t>Examined implications for future market trends.</a:t>
            </a:r>
            <a:endParaRPr sz="1700">
              <a:solidFill>
                <a:srgbClr val="0D0D0D"/>
              </a:solidFill>
            </a:endParaRPr>
          </a:p>
          <a:p>
            <a:pPr indent="0" lvl="0" marL="0" rtl="0" algn="l">
              <a:spcBef>
                <a:spcPts val="0"/>
              </a:spcBef>
              <a:spcAft>
                <a:spcPts val="0"/>
              </a:spcAft>
              <a:buNone/>
            </a:pPr>
            <a:r>
              <a:t/>
            </a:r>
            <a:endParaRPr sz="22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84" name="Shape 184"/>
        <p:cNvGrpSpPr/>
        <p:nvPr/>
      </p:nvGrpSpPr>
      <p:grpSpPr>
        <a:xfrm>
          <a:off x="0" y="0"/>
          <a:ext cx="0" cy="0"/>
          <a:chOff x="0" y="0"/>
          <a:chExt cx="0" cy="0"/>
        </a:xfrm>
      </p:grpSpPr>
      <p:sp>
        <p:nvSpPr>
          <p:cNvPr id="185" name="Google Shape;185;p2"/>
          <p:cNvSpPr txBox="1"/>
          <p:nvPr>
            <p:ph type="title"/>
          </p:nvPr>
        </p:nvSpPr>
        <p:spPr>
          <a:xfrm>
            <a:off x="440625" y="446375"/>
            <a:ext cx="10624800" cy="1304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Project Overview</a:t>
            </a:r>
            <a:endParaRPr/>
          </a:p>
          <a:p>
            <a:pPr indent="0" lvl="0" marL="0" rtl="0" algn="ctr">
              <a:lnSpc>
                <a:spcPct val="90000"/>
              </a:lnSpc>
              <a:spcBef>
                <a:spcPts val="0"/>
              </a:spcBef>
              <a:spcAft>
                <a:spcPts val="0"/>
              </a:spcAft>
              <a:buClr>
                <a:schemeClr val="dk1"/>
              </a:buClr>
              <a:buSzPts val="4400"/>
              <a:buFont typeface="Calibri"/>
              <a:buNone/>
            </a:pPr>
            <a:r>
              <a:rPr lang="en-US" sz="3600"/>
              <a:t>Time Series Analysis Of:</a:t>
            </a:r>
            <a:endParaRPr sz="3600"/>
          </a:p>
        </p:txBody>
      </p:sp>
      <p:pic>
        <p:nvPicPr>
          <p:cNvPr descr="A tree in a white pot&#10;" id="186" name="Google Shape;186;p2"/>
          <p:cNvPicPr preferRelativeResize="0"/>
          <p:nvPr>
            <p:ph idx="2" type="pic"/>
          </p:nvPr>
        </p:nvPicPr>
        <p:blipFill rotWithShape="1">
          <a:blip r:embed="rId3">
            <a:alphaModFix/>
          </a:blip>
          <a:srcRect b="6" l="0" r="0" t="6"/>
          <a:stretch/>
        </p:blipFill>
        <p:spPr>
          <a:xfrm>
            <a:off x="0" y="2577775"/>
            <a:ext cx="2587752" cy="1764792"/>
          </a:xfrm>
          <a:prstGeom prst="rect">
            <a:avLst/>
          </a:prstGeom>
          <a:solidFill>
            <a:schemeClr val="accent3"/>
          </a:solidFill>
          <a:ln>
            <a:noFill/>
          </a:ln>
        </p:spPr>
      </p:pic>
      <p:pic>
        <p:nvPicPr>
          <p:cNvPr descr="vase with pink flowers, bowls" id="187" name="Google Shape;187;p2"/>
          <p:cNvPicPr preferRelativeResize="0"/>
          <p:nvPr>
            <p:ph idx="3" type="pic"/>
          </p:nvPr>
        </p:nvPicPr>
        <p:blipFill rotWithShape="1">
          <a:blip r:embed="rId4">
            <a:alphaModFix/>
          </a:blip>
          <a:srcRect b="123" l="0" r="0" t="123"/>
          <a:stretch/>
        </p:blipFill>
        <p:spPr>
          <a:xfrm>
            <a:off x="0" y="4406215"/>
            <a:ext cx="2587752" cy="1764792"/>
          </a:xfrm>
          <a:prstGeom prst="rect">
            <a:avLst/>
          </a:prstGeom>
          <a:solidFill>
            <a:schemeClr val="accent3"/>
          </a:solidFill>
          <a:ln>
            <a:noFill/>
          </a:ln>
        </p:spPr>
      </p:pic>
      <p:pic>
        <p:nvPicPr>
          <p:cNvPr descr="Candles hanging" id="188" name="Google Shape;188;p2"/>
          <p:cNvPicPr preferRelativeResize="0"/>
          <p:nvPr>
            <p:ph idx="4" type="pic"/>
          </p:nvPr>
        </p:nvPicPr>
        <p:blipFill rotWithShape="1">
          <a:blip r:embed="rId5">
            <a:alphaModFix/>
          </a:blip>
          <a:srcRect b="45" l="0" r="0" t="45"/>
          <a:stretch/>
        </p:blipFill>
        <p:spPr>
          <a:xfrm>
            <a:off x="2651760" y="2577775"/>
            <a:ext cx="1764792" cy="1764792"/>
          </a:xfrm>
          <a:prstGeom prst="rect">
            <a:avLst/>
          </a:prstGeom>
          <a:solidFill>
            <a:schemeClr val="accent3"/>
          </a:solidFill>
          <a:ln>
            <a:noFill/>
          </a:ln>
        </p:spPr>
      </p:pic>
      <p:pic>
        <p:nvPicPr>
          <p:cNvPr descr="Vase on a table with leaves" id="189" name="Google Shape;189;p2"/>
          <p:cNvPicPr preferRelativeResize="0"/>
          <p:nvPr>
            <p:ph idx="5" type="pic"/>
          </p:nvPr>
        </p:nvPicPr>
        <p:blipFill rotWithShape="1">
          <a:blip r:embed="rId6">
            <a:alphaModFix/>
          </a:blip>
          <a:srcRect b="45" l="0" r="0" t="45"/>
          <a:stretch/>
        </p:blipFill>
        <p:spPr>
          <a:xfrm>
            <a:off x="2651760" y="4406575"/>
            <a:ext cx="1764792" cy="1764792"/>
          </a:xfrm>
          <a:prstGeom prst="rect">
            <a:avLst/>
          </a:prstGeom>
          <a:solidFill>
            <a:schemeClr val="accent3"/>
          </a:solidFill>
          <a:ln>
            <a:noFill/>
          </a:ln>
        </p:spPr>
      </p:pic>
      <p:sp>
        <p:nvSpPr>
          <p:cNvPr id="190" name="Google Shape;190;p2"/>
          <p:cNvSpPr txBox="1"/>
          <p:nvPr>
            <p:ph idx="1" type="body"/>
          </p:nvPr>
        </p:nvSpPr>
        <p:spPr>
          <a:xfrm>
            <a:off x="4845122" y="2880452"/>
            <a:ext cx="6356100" cy="3095400"/>
          </a:xfrm>
          <a:prstGeom prst="rect">
            <a:avLst/>
          </a:prstGeom>
          <a:noFill/>
          <a:ln>
            <a:noFill/>
          </a:ln>
        </p:spPr>
        <p:txBody>
          <a:bodyPr anchorCtr="0" anchor="t" bIns="45700" lIns="91425" spcFirstLastPara="1" rIns="91425" wrap="square" tIns="45700">
            <a:normAutofit fontScale="55000" lnSpcReduction="20000"/>
          </a:bodyPr>
          <a:lstStyle/>
          <a:p>
            <a:pPr indent="-228600" lvl="0" marL="228600" rtl="0" algn="l">
              <a:spcBef>
                <a:spcPts val="1000"/>
              </a:spcBef>
              <a:spcAft>
                <a:spcPts val="0"/>
              </a:spcAft>
              <a:buClr>
                <a:schemeClr val="dk1"/>
              </a:buClr>
              <a:buSzPts val="605"/>
              <a:buFont typeface="Arial"/>
              <a:buNone/>
            </a:pPr>
            <a:r>
              <a:rPr lang="en-US" sz="4500"/>
              <a:t>Median home prices</a:t>
            </a:r>
            <a:endParaRPr sz="4500"/>
          </a:p>
          <a:p>
            <a:pPr indent="-228600" lvl="0" marL="228600" rtl="0" algn="l">
              <a:spcBef>
                <a:spcPts val="1600"/>
              </a:spcBef>
              <a:spcAft>
                <a:spcPts val="0"/>
              </a:spcAft>
              <a:buClr>
                <a:schemeClr val="dk1"/>
              </a:buClr>
              <a:buSzPts val="605"/>
              <a:buFont typeface="Arial"/>
              <a:buNone/>
            </a:pPr>
            <a:r>
              <a:rPr lang="en-US" sz="4500"/>
              <a:t>Average household income</a:t>
            </a:r>
            <a:endParaRPr sz="4500"/>
          </a:p>
          <a:p>
            <a:pPr indent="-228600" lvl="0" marL="228600" rtl="0" algn="l">
              <a:spcBef>
                <a:spcPts val="1600"/>
              </a:spcBef>
              <a:spcAft>
                <a:spcPts val="0"/>
              </a:spcAft>
              <a:buClr>
                <a:schemeClr val="dk1"/>
              </a:buClr>
              <a:buSzPts val="605"/>
              <a:buFont typeface="Arial"/>
              <a:buNone/>
            </a:pPr>
            <a:r>
              <a:rPr lang="en-US" sz="4500"/>
              <a:t>Mortgage interest rates (30y fixed)</a:t>
            </a:r>
            <a:endParaRPr sz="4500"/>
          </a:p>
          <a:p>
            <a:pPr indent="-228600" lvl="0" marL="228600" rtl="0" algn="l">
              <a:spcBef>
                <a:spcPts val="1600"/>
              </a:spcBef>
              <a:spcAft>
                <a:spcPts val="0"/>
              </a:spcAft>
              <a:buClr>
                <a:schemeClr val="dk1"/>
              </a:buClr>
              <a:buSzPts val="605"/>
              <a:buFont typeface="Arial"/>
              <a:buNone/>
            </a:pPr>
            <a:r>
              <a:rPr lang="en-US" sz="4500"/>
              <a:t>Utah population growth</a:t>
            </a:r>
            <a:endParaRPr sz="4500"/>
          </a:p>
          <a:p>
            <a:pPr indent="-228600" lvl="0" marL="228600" rtl="0" algn="l">
              <a:spcBef>
                <a:spcPts val="1600"/>
              </a:spcBef>
              <a:spcAft>
                <a:spcPts val="0"/>
              </a:spcAft>
              <a:buClr>
                <a:schemeClr val="dk1"/>
              </a:buClr>
              <a:buSzPts val="605"/>
              <a:buFont typeface="Arial"/>
              <a:buNone/>
            </a:pPr>
            <a:r>
              <a:rPr lang="en-US" sz="4500"/>
              <a:t>Building permits</a:t>
            </a:r>
            <a:endParaRPr sz="4500"/>
          </a:p>
          <a:p>
            <a:pPr indent="-228600" lvl="0" marL="228600" rtl="0" algn="l">
              <a:spcBef>
                <a:spcPts val="1600"/>
              </a:spcBef>
              <a:spcAft>
                <a:spcPts val="0"/>
              </a:spcAft>
              <a:buClr>
                <a:schemeClr val="dk1"/>
              </a:buClr>
              <a:buSzPts val="605"/>
              <a:buFont typeface="Arial"/>
              <a:buNone/>
            </a:pPr>
            <a:r>
              <a:rPr lang="en-US" sz="4500"/>
              <a:t>Final analysis</a:t>
            </a:r>
            <a:endParaRPr sz="4500"/>
          </a:p>
          <a:p>
            <a:pPr indent="-228600" lvl="0" marL="228600" rtl="0" algn="l">
              <a:lnSpc>
                <a:spcPct val="90000"/>
              </a:lnSpc>
              <a:spcBef>
                <a:spcPts val="1600"/>
              </a:spcBef>
              <a:spcAft>
                <a:spcPts val="1600"/>
              </a:spcAft>
              <a:buClr>
                <a:schemeClr val="dk1"/>
              </a:buClr>
              <a:buSzPct val="116666"/>
              <a:buNone/>
            </a:pPr>
            <a:r>
              <a:t/>
            </a:r>
            <a:endParaRPr/>
          </a:p>
        </p:txBody>
      </p:sp>
      <p:sp>
        <p:nvSpPr>
          <p:cNvPr id="191" name="Google Shape;191;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192" name="Google Shape;192;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193" name="Google Shape;193;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97" name="Shape 197"/>
        <p:cNvGrpSpPr/>
        <p:nvPr/>
      </p:nvGrpSpPr>
      <p:grpSpPr>
        <a:xfrm>
          <a:off x="0" y="0"/>
          <a:ext cx="0" cy="0"/>
          <a:chOff x="0" y="0"/>
          <a:chExt cx="0" cy="0"/>
        </a:xfrm>
      </p:grpSpPr>
      <p:sp>
        <p:nvSpPr>
          <p:cNvPr id="198" name="Google Shape;198;p4"/>
          <p:cNvSpPr txBox="1"/>
          <p:nvPr>
            <p:ph type="ctrTitle"/>
          </p:nvPr>
        </p:nvSpPr>
        <p:spPr>
          <a:xfrm>
            <a:off x="422898" y="576263"/>
            <a:ext cx="4977777" cy="29676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a:t>
            </a:r>
            <a:r>
              <a:rPr lang="en-US"/>
              <a:t>Hypothesis</a:t>
            </a:r>
            <a:r>
              <a:rPr lang="en-US"/>
              <a:t>: Supply and Demand</a:t>
            </a:r>
            <a:endParaRPr/>
          </a:p>
        </p:txBody>
      </p:sp>
      <p:sp>
        <p:nvSpPr>
          <p:cNvPr id="199" name="Google Shape;199;p4"/>
          <p:cNvSpPr txBox="1"/>
          <p:nvPr>
            <p:ph idx="1" type="subTitle"/>
          </p:nvPr>
        </p:nvSpPr>
        <p:spPr>
          <a:xfrm>
            <a:off x="422900" y="2332686"/>
            <a:ext cx="4977900" cy="4051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Clr>
                <a:schemeClr val="dk1"/>
              </a:buClr>
              <a:buSzPts val="2800"/>
              <a:buNone/>
            </a:pPr>
            <a:r>
              <a:rPr lang="en-US">
                <a:solidFill>
                  <a:srgbClr val="0D0D0D"/>
                </a:solidFill>
              </a:rPr>
              <a:t>We believe that the average price of a home in Utah has risen significantly over time due to a combination of rising incomes, population growth, and changes in interest rates.</a:t>
            </a:r>
            <a:endParaRPr>
              <a:solidFill>
                <a:srgbClr val="0D0D0D"/>
              </a:solidFill>
            </a:endParaRPr>
          </a:p>
        </p:txBody>
      </p:sp>
      <p:pic>
        <p:nvPicPr>
          <p:cNvPr id="200" name="Google Shape;200;p4"/>
          <p:cNvPicPr preferRelativeResize="0"/>
          <p:nvPr/>
        </p:nvPicPr>
        <p:blipFill>
          <a:blip r:embed="rId3">
            <a:alphaModFix/>
          </a:blip>
          <a:stretch>
            <a:fillRect/>
          </a:stretch>
        </p:blipFill>
        <p:spPr>
          <a:xfrm>
            <a:off x="5553075" y="0"/>
            <a:ext cx="6638924" cy="68579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68a29b0aec_2_0"/>
          <p:cNvSpPr txBox="1"/>
          <p:nvPr>
            <p:ph type="title"/>
          </p:nvPr>
        </p:nvSpPr>
        <p:spPr>
          <a:xfrm>
            <a:off x="657625" y="0"/>
            <a:ext cx="5133000" cy="2136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 </a:t>
            </a:r>
            <a:r>
              <a:rPr lang="en-US" sz="2400"/>
              <a:t>— The Fine Print</a:t>
            </a:r>
            <a:endParaRPr sz="2400"/>
          </a:p>
        </p:txBody>
      </p:sp>
      <p:sp>
        <p:nvSpPr>
          <p:cNvPr id="207" name="Google Shape;207;g268a29b0aec_2_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208" name="Google Shape;208;g268a29b0aec_2_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209" name="Google Shape;209;g268a29b0aec_2_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210" name="Google Shape;210;g268a29b0aec_2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g268a29b0aec_2_0"/>
          <p:cNvSpPr txBox="1"/>
          <p:nvPr/>
        </p:nvSpPr>
        <p:spPr>
          <a:xfrm>
            <a:off x="1220500" y="988025"/>
            <a:ext cx="9318300" cy="17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Data about median home prices in Utah, average Utah incomes over time, and Utah state house price indexes was accessed from FRED. Population in Utah over time was </a:t>
            </a:r>
            <a:r>
              <a:rPr lang="en-US" sz="1500">
                <a:solidFill>
                  <a:schemeClr val="dk1"/>
                </a:solidFill>
                <a:latin typeface="Calibri"/>
                <a:ea typeface="Calibri"/>
                <a:cs typeface="Calibri"/>
                <a:sym typeface="Calibri"/>
              </a:rPr>
              <a:t>accessed from Neilsberg Research.</a:t>
            </a:r>
            <a:r>
              <a:rPr lang="en-US" sz="1500">
                <a:solidFill>
                  <a:schemeClr val="dk1"/>
                </a:solidFill>
                <a:latin typeface="Calibri"/>
                <a:ea typeface="Calibri"/>
                <a:cs typeface="Calibri"/>
                <a:sym typeface="Calibri"/>
              </a:rPr>
              <a:t> </a:t>
            </a:r>
            <a:r>
              <a:rPr lang="en-US" sz="1500">
                <a:solidFill>
                  <a:schemeClr val="dk1"/>
                </a:solidFill>
                <a:latin typeface="Calibri"/>
                <a:ea typeface="Calibri"/>
                <a:cs typeface="Calibri"/>
                <a:sym typeface="Calibri"/>
              </a:rPr>
              <a:t>FRED was used in large part because it was accessible and the quality of data was assured to be high. Neilsberg Research provided insights into Utah population for free after searching Google.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US" sz="1500">
                <a:solidFill>
                  <a:schemeClr val="dk1"/>
                </a:solidFill>
                <a:latin typeface="Calibri"/>
                <a:ea typeface="Calibri"/>
                <a:cs typeface="Calibri"/>
                <a:sym typeface="Calibri"/>
              </a:rPr>
              <a:t>Data for median home price, income, population, and the house price index needed to be parsed into datetime format and merged into a single database. We chose to only focus on the data after 2000 in order to potentially capture both the 2008 recession and the 2020 Great Recession </a:t>
            </a:r>
            <a:r>
              <a:rPr lang="en-US" sz="1500">
                <a:solidFill>
                  <a:schemeClr val="dk1"/>
                </a:solidFill>
                <a:latin typeface="Calibri"/>
                <a:ea typeface="Calibri"/>
                <a:cs typeface="Calibri"/>
                <a:sym typeface="Calibri"/>
              </a:rPr>
              <a:t>resultant</a:t>
            </a:r>
            <a:r>
              <a:rPr lang="en-US" sz="1500">
                <a:solidFill>
                  <a:schemeClr val="dk1"/>
                </a:solidFill>
                <a:latin typeface="Calibri"/>
                <a:ea typeface="Calibri"/>
                <a:cs typeface="Calibri"/>
                <a:sym typeface="Calibri"/>
              </a:rPr>
              <a:t> from COVID-19 lockdowns.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US" sz="1500">
                <a:solidFill>
                  <a:schemeClr val="dk1"/>
                </a:solidFill>
                <a:latin typeface="Calibri"/>
                <a:ea typeface="Calibri"/>
                <a:cs typeface="Calibri"/>
                <a:sym typeface="Calibri"/>
              </a:rPr>
              <a:t>Data analysis on the potential housing shortage in Utah began by isolating useful data and renaming columns in the DataFrame and making the assumption that every new unit built would satisfy </a:t>
            </a:r>
            <a:r>
              <a:rPr lang="en-US" sz="1500">
                <a:solidFill>
                  <a:schemeClr val="dk1"/>
                </a:solidFill>
                <a:latin typeface="Calibri"/>
                <a:ea typeface="Calibri"/>
                <a:cs typeface="Calibri"/>
                <a:sym typeface="Calibri"/>
              </a:rPr>
              <a:t>housing demand for 3 people.</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US" sz="1500">
                <a:solidFill>
                  <a:schemeClr val="dk1"/>
                </a:solidFill>
                <a:latin typeface="Calibri"/>
                <a:ea typeface="Calibri"/>
                <a:cs typeface="Calibri"/>
                <a:sym typeface="Calibri"/>
              </a:rPr>
              <a:t>Data analysis for permits and population growth began by obtaining month over month figures by staggering monthly data, and obtaining percentage change and cumulative sums for permit amounts via built-in Numpy functions. Plotting both lines on a single graph was achieved via a built-in Matplot function after merging population and permit DataFrames.</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US" sz="1500">
                <a:solidFill>
                  <a:schemeClr val="dk1"/>
                </a:solidFill>
                <a:latin typeface="Calibri"/>
                <a:ea typeface="Calibri"/>
                <a:cs typeface="Calibri"/>
                <a:sym typeface="Calibri"/>
              </a:rPr>
              <a:t>Data analysis for correlations between income, home prices, and population required interpolation of data from annual data points into more granular monthly data points in order to more closely model changes over time and was achieved via a built-in Pandas function.</a:t>
            </a:r>
            <a:endParaRPr sz="13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16" name="Shape 216"/>
        <p:cNvGrpSpPr/>
        <p:nvPr/>
      </p:nvGrpSpPr>
      <p:grpSpPr>
        <a:xfrm>
          <a:off x="0" y="0"/>
          <a:ext cx="0" cy="0"/>
          <a:chOff x="0" y="0"/>
          <a:chExt cx="0" cy="0"/>
        </a:xfrm>
      </p:grpSpPr>
      <p:sp>
        <p:nvSpPr>
          <p:cNvPr id="217" name="Google Shape;217;g2b88a222a1d_3_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218" name="Google Shape;218;g2b88a222a1d_3_5"/>
          <p:cNvPicPr preferRelativeResize="0"/>
          <p:nvPr/>
        </p:nvPicPr>
        <p:blipFill>
          <a:blip r:embed="rId3">
            <a:alphaModFix/>
          </a:blip>
          <a:stretch>
            <a:fillRect/>
          </a:stretch>
        </p:blipFill>
        <p:spPr>
          <a:xfrm>
            <a:off x="5381175" y="344150"/>
            <a:ext cx="5915425" cy="5915425"/>
          </a:xfrm>
          <a:prstGeom prst="rect">
            <a:avLst/>
          </a:prstGeom>
          <a:noFill/>
          <a:ln>
            <a:noFill/>
          </a:ln>
        </p:spPr>
      </p:pic>
      <p:sp>
        <p:nvSpPr>
          <p:cNvPr id="219" name="Google Shape;219;g2b88a222a1d_3_5"/>
          <p:cNvSpPr txBox="1"/>
          <p:nvPr>
            <p:ph idx="4294967295" type="title"/>
          </p:nvPr>
        </p:nvSpPr>
        <p:spPr>
          <a:xfrm>
            <a:off x="248175" y="190100"/>
            <a:ext cx="5133000" cy="13194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Data </a:t>
            </a:r>
            <a:r>
              <a:rPr lang="en-US" sz="2400"/>
              <a:t>— </a:t>
            </a:r>
            <a:endParaRPr sz="2400"/>
          </a:p>
          <a:p>
            <a:pPr indent="0" lvl="0" marL="0" rtl="0" algn="l">
              <a:spcBef>
                <a:spcPts val="0"/>
              </a:spcBef>
              <a:spcAft>
                <a:spcPts val="0"/>
              </a:spcAft>
              <a:buNone/>
            </a:pPr>
            <a:r>
              <a:rPr lang="en-US" sz="2400"/>
              <a:t>The Fine Print</a:t>
            </a:r>
            <a:endParaRPr sz="2400"/>
          </a:p>
        </p:txBody>
      </p:sp>
      <p:sp>
        <p:nvSpPr>
          <p:cNvPr id="220" name="Google Shape;220;g2b88a222a1d_3_5"/>
          <p:cNvSpPr txBox="1"/>
          <p:nvPr/>
        </p:nvSpPr>
        <p:spPr>
          <a:xfrm>
            <a:off x="248175" y="2029325"/>
            <a:ext cx="7129800" cy="47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dk1"/>
                </a:solidFill>
              </a:rPr>
              <a:t>- Data Sources</a:t>
            </a:r>
            <a:endParaRPr b="1" sz="2400">
              <a:solidFill>
                <a:schemeClr val="dk1"/>
              </a:solidFill>
            </a:endParaRPr>
          </a:p>
          <a:p>
            <a:pPr indent="0" lvl="0" marL="0" rtl="0" algn="l">
              <a:spcBef>
                <a:spcPts val="0"/>
              </a:spcBef>
              <a:spcAft>
                <a:spcPts val="0"/>
              </a:spcAft>
              <a:buClr>
                <a:schemeClr val="dk1"/>
              </a:buClr>
              <a:buSzPts val="1100"/>
              <a:buFont typeface="Arial"/>
              <a:buNone/>
            </a:pPr>
            <a:r>
              <a:t/>
            </a:r>
            <a:endParaRPr b="1" sz="2400">
              <a:solidFill>
                <a:schemeClr val="dk1"/>
              </a:solidFill>
            </a:endParaRPr>
          </a:p>
          <a:p>
            <a:pPr indent="0" lvl="0" marL="0" rtl="0" algn="l">
              <a:spcBef>
                <a:spcPts val="0"/>
              </a:spcBef>
              <a:spcAft>
                <a:spcPts val="0"/>
              </a:spcAft>
              <a:buClr>
                <a:schemeClr val="dk1"/>
              </a:buClr>
              <a:buSzPts val="1100"/>
              <a:buFont typeface="Arial"/>
              <a:buNone/>
            </a:pPr>
            <a:r>
              <a:rPr b="1" lang="en-US" sz="2400">
                <a:solidFill>
                  <a:schemeClr val="dk1"/>
                </a:solidFill>
              </a:rPr>
              <a:t>- Data Preparation</a:t>
            </a:r>
            <a:endParaRPr b="1" sz="2400">
              <a:solidFill>
                <a:schemeClr val="dk1"/>
              </a:solidFill>
            </a:endParaRPr>
          </a:p>
          <a:p>
            <a:pPr indent="0" lvl="0" marL="0" rtl="0" algn="l">
              <a:spcBef>
                <a:spcPts val="0"/>
              </a:spcBef>
              <a:spcAft>
                <a:spcPts val="0"/>
              </a:spcAft>
              <a:buClr>
                <a:schemeClr val="dk1"/>
              </a:buClr>
              <a:buSzPts val="1100"/>
              <a:buFont typeface="Arial"/>
              <a:buNone/>
            </a:pPr>
            <a:r>
              <a:t/>
            </a:r>
            <a:endParaRPr b="1" sz="2400">
              <a:solidFill>
                <a:schemeClr val="dk1"/>
              </a:solidFill>
            </a:endParaRPr>
          </a:p>
          <a:p>
            <a:pPr indent="0" lvl="0" marL="0" rtl="0" algn="l">
              <a:spcBef>
                <a:spcPts val="0"/>
              </a:spcBef>
              <a:spcAft>
                <a:spcPts val="0"/>
              </a:spcAft>
              <a:buClr>
                <a:schemeClr val="dk1"/>
              </a:buClr>
              <a:buSzPts val="1100"/>
              <a:buFont typeface="Arial"/>
              <a:buNone/>
            </a:pPr>
            <a:r>
              <a:rPr b="1" lang="en-US" sz="2400">
                <a:solidFill>
                  <a:schemeClr val="dk1"/>
                </a:solidFill>
              </a:rPr>
              <a:t>- Housing Shortage Analysis</a:t>
            </a:r>
            <a:endParaRPr b="1" sz="2400">
              <a:solidFill>
                <a:schemeClr val="dk1"/>
              </a:solidFill>
            </a:endParaRPr>
          </a:p>
          <a:p>
            <a:pPr indent="0" lvl="0" marL="0" rtl="0" algn="l">
              <a:spcBef>
                <a:spcPts val="0"/>
              </a:spcBef>
              <a:spcAft>
                <a:spcPts val="0"/>
              </a:spcAft>
              <a:buClr>
                <a:schemeClr val="dk1"/>
              </a:buClr>
              <a:buSzPts val="1100"/>
              <a:buFont typeface="Arial"/>
              <a:buNone/>
            </a:pPr>
            <a:r>
              <a:t/>
            </a:r>
            <a:endParaRPr b="1" sz="2400">
              <a:solidFill>
                <a:schemeClr val="dk1"/>
              </a:solidFill>
            </a:endParaRPr>
          </a:p>
          <a:p>
            <a:pPr indent="0" lvl="0" marL="0" rtl="0" algn="l">
              <a:spcBef>
                <a:spcPts val="0"/>
              </a:spcBef>
              <a:spcAft>
                <a:spcPts val="0"/>
              </a:spcAft>
              <a:buClr>
                <a:schemeClr val="dk1"/>
              </a:buClr>
              <a:buSzPts val="1100"/>
              <a:buFont typeface="Arial"/>
              <a:buNone/>
            </a:pPr>
            <a:r>
              <a:rPr b="1" lang="en-US" sz="2400">
                <a:solidFill>
                  <a:schemeClr val="dk1"/>
                </a:solidFill>
              </a:rPr>
              <a:t>- Permits and Population Growth</a:t>
            </a:r>
            <a:endParaRPr b="1" sz="2400">
              <a:solidFill>
                <a:schemeClr val="dk1"/>
              </a:solidFill>
            </a:endParaRPr>
          </a:p>
          <a:p>
            <a:pPr indent="0" lvl="0" marL="0" rtl="0" algn="l">
              <a:spcBef>
                <a:spcPts val="0"/>
              </a:spcBef>
              <a:spcAft>
                <a:spcPts val="0"/>
              </a:spcAft>
              <a:buClr>
                <a:schemeClr val="dk1"/>
              </a:buClr>
              <a:buSzPts val="1100"/>
              <a:buFont typeface="Arial"/>
              <a:buNone/>
            </a:pPr>
            <a:r>
              <a:t/>
            </a:r>
            <a:endParaRPr b="1" sz="2400">
              <a:solidFill>
                <a:schemeClr val="dk1"/>
              </a:solidFill>
            </a:endParaRPr>
          </a:p>
          <a:p>
            <a:pPr indent="0" lvl="0" marL="0" rtl="0" algn="l">
              <a:spcBef>
                <a:spcPts val="0"/>
              </a:spcBef>
              <a:spcAft>
                <a:spcPts val="0"/>
              </a:spcAft>
              <a:buClr>
                <a:schemeClr val="dk1"/>
              </a:buClr>
              <a:buSzPts val="1100"/>
              <a:buFont typeface="Arial"/>
              <a:buNone/>
            </a:pPr>
            <a:r>
              <a:rPr b="1" lang="en-US" sz="2400">
                <a:solidFill>
                  <a:schemeClr val="dk1"/>
                </a:solidFill>
              </a:rPr>
              <a:t>- Correlation Analysis</a:t>
            </a:r>
            <a:endParaRPr b="1" sz="3100">
              <a:solidFill>
                <a:schemeClr val="dk2"/>
              </a:solidFill>
            </a:endParaRPr>
          </a:p>
        </p:txBody>
      </p:sp>
      <p:sp>
        <p:nvSpPr>
          <p:cNvPr id="221" name="Google Shape;221;g2b88a222a1d_3_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222" name="Google Shape;222;g2b88a222a1d_3_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223" name="Google Shape;223;g2b88a222a1d_3_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27" name="Shape 227"/>
        <p:cNvGrpSpPr/>
        <p:nvPr/>
      </p:nvGrpSpPr>
      <p:grpSpPr>
        <a:xfrm>
          <a:off x="0" y="0"/>
          <a:ext cx="0" cy="0"/>
          <a:chOff x="0" y="0"/>
          <a:chExt cx="0" cy="0"/>
        </a:xfrm>
      </p:grpSpPr>
      <p:sp>
        <p:nvSpPr>
          <p:cNvPr id="228" name="Google Shape;228;g268de99c206_0_60"/>
          <p:cNvSpPr txBox="1"/>
          <p:nvPr>
            <p:ph type="title"/>
          </p:nvPr>
        </p:nvSpPr>
        <p:spPr>
          <a:xfrm>
            <a:off x="838200" y="490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I</a:t>
            </a:r>
            <a:r>
              <a:rPr lang="en-US"/>
              <a:t>nterest Comparison/Correlation</a:t>
            </a:r>
            <a:endParaRPr/>
          </a:p>
        </p:txBody>
      </p:sp>
      <p:sp>
        <p:nvSpPr>
          <p:cNvPr id="229" name="Google Shape;229;g268de99c206_0_6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230" name="Google Shape;230;g268de99c206_0_6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231" name="Google Shape;231;g268de99c206_0_6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232" name="Google Shape;232;g268de99c206_0_60"/>
          <p:cNvSpPr txBox="1"/>
          <p:nvPr/>
        </p:nvSpPr>
        <p:spPr>
          <a:xfrm>
            <a:off x="8845475" y="2201088"/>
            <a:ext cx="3487200" cy="3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Consider:</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As </a:t>
            </a:r>
            <a:r>
              <a:rPr lang="en-US" sz="2800">
                <a:solidFill>
                  <a:schemeClr val="dk1"/>
                </a:solidFill>
                <a:latin typeface="Calibri"/>
                <a:ea typeface="Calibri"/>
                <a:cs typeface="Calibri"/>
                <a:sym typeface="Calibri"/>
              </a:rPr>
              <a:t>rates</a:t>
            </a:r>
            <a:r>
              <a:rPr lang="en-US" sz="2800">
                <a:solidFill>
                  <a:schemeClr val="dk1"/>
                </a:solidFill>
                <a:latin typeface="Calibri"/>
                <a:ea typeface="Calibri"/>
                <a:cs typeface="Calibri"/>
                <a:sym typeface="Calibri"/>
              </a:rPr>
              <a:t> over time declined, house prices increased. </a:t>
            </a:r>
            <a:endParaRPr sz="2800">
              <a:solidFill>
                <a:schemeClr val="dk1"/>
              </a:solidFill>
              <a:latin typeface="Calibri"/>
              <a:ea typeface="Calibri"/>
              <a:cs typeface="Calibri"/>
              <a:sym typeface="Calibri"/>
            </a:endParaRPr>
          </a:p>
        </p:txBody>
      </p:sp>
      <p:pic>
        <p:nvPicPr>
          <p:cNvPr id="233" name="Google Shape;233;g268de99c206_0_60"/>
          <p:cNvPicPr preferRelativeResize="0"/>
          <p:nvPr/>
        </p:nvPicPr>
        <p:blipFill>
          <a:blip r:embed="rId3">
            <a:alphaModFix/>
          </a:blip>
          <a:stretch>
            <a:fillRect/>
          </a:stretch>
        </p:blipFill>
        <p:spPr>
          <a:xfrm>
            <a:off x="234875" y="1690825"/>
            <a:ext cx="8610600" cy="430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38" name="Shape 238"/>
        <p:cNvGrpSpPr/>
        <p:nvPr/>
      </p:nvGrpSpPr>
      <p:grpSpPr>
        <a:xfrm>
          <a:off x="0" y="0"/>
          <a:ext cx="0" cy="0"/>
          <a:chOff x="0" y="0"/>
          <a:chExt cx="0" cy="0"/>
        </a:xfrm>
      </p:grpSpPr>
      <p:sp>
        <p:nvSpPr>
          <p:cNvPr id="239" name="Google Shape;239;g268de99c206_0_1"/>
          <p:cNvSpPr txBox="1"/>
          <p:nvPr>
            <p:ph type="title"/>
          </p:nvPr>
        </p:nvSpPr>
        <p:spPr>
          <a:xfrm>
            <a:off x="838200" y="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Income Comparison</a:t>
            </a:r>
            <a:r>
              <a:rPr lang="en-US"/>
              <a:t>/Correlation</a:t>
            </a:r>
            <a:endParaRPr/>
          </a:p>
        </p:txBody>
      </p:sp>
      <p:sp>
        <p:nvSpPr>
          <p:cNvPr id="240" name="Google Shape;240;g268de99c206_0_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241" name="Google Shape;241;g268de99c206_0_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242" name="Google Shape;242;g268de99c206_0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pic>
        <p:nvPicPr>
          <p:cNvPr id="243" name="Google Shape;243;g268de99c206_0_1"/>
          <p:cNvPicPr preferRelativeResize="0"/>
          <p:nvPr/>
        </p:nvPicPr>
        <p:blipFill>
          <a:blip r:embed="rId3">
            <a:alphaModFix/>
          </a:blip>
          <a:stretch>
            <a:fillRect/>
          </a:stretch>
        </p:blipFill>
        <p:spPr>
          <a:xfrm>
            <a:off x="838200" y="1843225"/>
            <a:ext cx="8308926" cy="4307276"/>
          </a:xfrm>
          <a:prstGeom prst="rect">
            <a:avLst/>
          </a:prstGeom>
          <a:noFill/>
          <a:ln>
            <a:noFill/>
          </a:ln>
        </p:spPr>
      </p:pic>
      <p:sp>
        <p:nvSpPr>
          <p:cNvPr id="244" name="Google Shape;244;g268de99c206_0_1"/>
          <p:cNvSpPr txBox="1"/>
          <p:nvPr/>
        </p:nvSpPr>
        <p:spPr>
          <a:xfrm>
            <a:off x="9296400" y="1843225"/>
            <a:ext cx="3090300" cy="3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Consider:</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Home prices tend to move with income</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Increase in prices tend to lag increase in income</a:t>
            </a:r>
            <a:endParaRPr sz="2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48" name="Shape 248"/>
        <p:cNvGrpSpPr/>
        <p:nvPr/>
      </p:nvGrpSpPr>
      <p:grpSpPr>
        <a:xfrm>
          <a:off x="0" y="0"/>
          <a:ext cx="0" cy="0"/>
          <a:chOff x="0" y="0"/>
          <a:chExt cx="0" cy="0"/>
        </a:xfrm>
      </p:grpSpPr>
      <p:sp>
        <p:nvSpPr>
          <p:cNvPr id="249" name="Google Shape;249;g268de99c206_0_93"/>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Building Permits vs. Population Growth</a:t>
            </a:r>
            <a:endParaRPr/>
          </a:p>
        </p:txBody>
      </p:sp>
      <p:sp>
        <p:nvSpPr>
          <p:cNvPr id="250" name="Google Shape;250;g268de99c206_0_9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February 14, 2024</a:t>
            </a:r>
            <a:endParaRPr/>
          </a:p>
        </p:txBody>
      </p:sp>
      <p:sp>
        <p:nvSpPr>
          <p:cNvPr id="251" name="Google Shape;251;g268de99c206_0_9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Utah Housing Data Analysis</a:t>
            </a:r>
            <a:endParaRPr/>
          </a:p>
        </p:txBody>
      </p:sp>
      <p:sp>
        <p:nvSpPr>
          <p:cNvPr id="252" name="Google Shape;252;g268de99c206_0_9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253" name="Google Shape;253;g268de99c206_0_93"/>
          <p:cNvSpPr txBox="1"/>
          <p:nvPr/>
        </p:nvSpPr>
        <p:spPr>
          <a:xfrm>
            <a:off x="9021500" y="1695175"/>
            <a:ext cx="2826000" cy="41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Consider: </a:t>
            </a:r>
            <a:endParaRPr sz="28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Despite a sharp decrease in </a:t>
            </a:r>
            <a:r>
              <a:rPr lang="en-US" sz="1700">
                <a:solidFill>
                  <a:schemeClr val="dk1"/>
                </a:solidFill>
                <a:latin typeface="Calibri"/>
                <a:ea typeface="Calibri"/>
                <a:cs typeface="Calibri"/>
                <a:sym typeface="Calibri"/>
              </a:rPr>
              <a:t>building</a:t>
            </a:r>
            <a:r>
              <a:rPr lang="en-US" sz="1700">
                <a:solidFill>
                  <a:schemeClr val="dk1"/>
                </a:solidFill>
                <a:latin typeface="Calibri"/>
                <a:ea typeface="Calibri"/>
                <a:cs typeface="Calibri"/>
                <a:sym typeface="Calibri"/>
              </a:rPr>
              <a:t> permits, there was still a flow in 2010 of people </a:t>
            </a:r>
            <a:r>
              <a:rPr lang="en-US" sz="1700">
                <a:solidFill>
                  <a:schemeClr val="dk1"/>
                </a:solidFill>
                <a:latin typeface="Calibri"/>
                <a:ea typeface="Calibri"/>
                <a:cs typeface="Calibri"/>
                <a:sym typeface="Calibri"/>
              </a:rPr>
              <a:t>moving</a:t>
            </a:r>
            <a:r>
              <a:rPr lang="en-US" sz="1700">
                <a:solidFill>
                  <a:schemeClr val="dk1"/>
                </a:solidFill>
                <a:latin typeface="Calibri"/>
                <a:ea typeface="Calibri"/>
                <a:cs typeface="Calibri"/>
                <a:sym typeface="Calibri"/>
              </a:rPr>
              <a:t> into Utah. </a:t>
            </a:r>
            <a:r>
              <a:rPr lang="en-US" sz="1700">
                <a:solidFill>
                  <a:schemeClr val="dk1"/>
                </a:solidFill>
                <a:latin typeface="Calibri"/>
                <a:ea typeface="Calibri"/>
                <a:cs typeface="Calibri"/>
                <a:sym typeface="Calibri"/>
              </a:rPr>
              <a:t>However</a:t>
            </a:r>
            <a:r>
              <a:rPr lang="en-US" sz="1700">
                <a:solidFill>
                  <a:schemeClr val="dk1"/>
                </a:solidFill>
                <a:latin typeface="Calibri"/>
                <a:ea typeface="Calibri"/>
                <a:cs typeface="Calibri"/>
                <a:sym typeface="Calibri"/>
              </a:rPr>
              <a:t>, we can see in around 2011 the population growth did decline sharply. We suspect that this is due to a lag in </a:t>
            </a:r>
            <a:r>
              <a:rPr lang="en-US" sz="1700">
                <a:solidFill>
                  <a:schemeClr val="dk1"/>
                </a:solidFill>
                <a:latin typeface="Calibri"/>
                <a:ea typeface="Calibri"/>
                <a:cs typeface="Calibri"/>
                <a:sym typeface="Calibri"/>
              </a:rPr>
              <a:t>economic</a:t>
            </a:r>
            <a:r>
              <a:rPr lang="en-US" sz="1700">
                <a:solidFill>
                  <a:schemeClr val="dk1"/>
                </a:solidFill>
                <a:latin typeface="Calibri"/>
                <a:ea typeface="Calibri"/>
                <a:cs typeface="Calibri"/>
                <a:sym typeface="Calibri"/>
              </a:rPr>
              <a:t> </a:t>
            </a:r>
            <a:r>
              <a:rPr lang="en-US" sz="1700">
                <a:solidFill>
                  <a:schemeClr val="dk1"/>
                </a:solidFill>
                <a:latin typeface="Calibri"/>
                <a:ea typeface="Calibri"/>
                <a:cs typeface="Calibri"/>
                <a:sym typeface="Calibri"/>
              </a:rPr>
              <a:t>situations</a:t>
            </a:r>
            <a:r>
              <a:rPr lang="en-US" sz="1700">
                <a:solidFill>
                  <a:schemeClr val="dk1"/>
                </a:solidFill>
                <a:latin typeface="Calibri"/>
                <a:ea typeface="Calibri"/>
                <a:cs typeface="Calibri"/>
                <a:sym typeface="Calibri"/>
              </a:rPr>
              <a:t>, people staying put, and the difficulty of selling a home and uprooting.</a:t>
            </a:r>
            <a:endParaRPr sz="1700">
              <a:solidFill>
                <a:schemeClr val="dk1"/>
              </a:solidFill>
              <a:latin typeface="Calibri"/>
              <a:ea typeface="Calibri"/>
              <a:cs typeface="Calibri"/>
              <a:sym typeface="Calibri"/>
            </a:endParaRPr>
          </a:p>
        </p:txBody>
      </p:sp>
      <p:pic>
        <p:nvPicPr>
          <p:cNvPr id="254" name="Google Shape;254;g268de99c206_0_93"/>
          <p:cNvPicPr preferRelativeResize="0"/>
          <p:nvPr/>
        </p:nvPicPr>
        <p:blipFill>
          <a:blip r:embed="rId3">
            <a:alphaModFix/>
          </a:blip>
          <a:stretch>
            <a:fillRect/>
          </a:stretch>
        </p:blipFill>
        <p:spPr>
          <a:xfrm>
            <a:off x="277650" y="1695175"/>
            <a:ext cx="8693496" cy="4360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2024-02-08T02:11:08Z</dcterms:created>
  <dc:creator>Pvt Senpai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